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38"/>
  </p:notesMasterIdLst>
  <p:handoutMasterIdLst>
    <p:handoutMasterId r:id="rId39"/>
  </p:handoutMasterIdLst>
  <p:sldIdLst>
    <p:sldId id="274" r:id="rId3"/>
    <p:sldId id="473" r:id="rId4"/>
    <p:sldId id="476" r:id="rId5"/>
    <p:sldId id="421" r:id="rId6"/>
    <p:sldId id="422" r:id="rId7"/>
    <p:sldId id="423" r:id="rId8"/>
    <p:sldId id="487" r:id="rId9"/>
    <p:sldId id="424" r:id="rId10"/>
    <p:sldId id="425" r:id="rId11"/>
    <p:sldId id="426" r:id="rId12"/>
    <p:sldId id="452" r:id="rId13"/>
    <p:sldId id="453" r:id="rId14"/>
    <p:sldId id="454" r:id="rId15"/>
    <p:sldId id="455" r:id="rId16"/>
    <p:sldId id="456" r:id="rId17"/>
    <p:sldId id="457" r:id="rId18"/>
    <p:sldId id="458" r:id="rId19"/>
    <p:sldId id="459" r:id="rId20"/>
    <p:sldId id="460" r:id="rId21"/>
    <p:sldId id="461" r:id="rId22"/>
    <p:sldId id="462" r:id="rId23"/>
    <p:sldId id="477" r:id="rId24"/>
    <p:sldId id="478" r:id="rId25"/>
    <p:sldId id="479" r:id="rId26"/>
    <p:sldId id="480" r:id="rId27"/>
    <p:sldId id="481" r:id="rId28"/>
    <p:sldId id="482" r:id="rId29"/>
    <p:sldId id="483" r:id="rId30"/>
    <p:sldId id="484" r:id="rId31"/>
    <p:sldId id="485" r:id="rId32"/>
    <p:sldId id="486" r:id="rId33"/>
    <p:sldId id="474" r:id="rId34"/>
    <p:sldId id="418" r:id="rId35"/>
    <p:sldId id="475" r:id="rId36"/>
    <p:sldId id="420" r:id="rId37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3606"/>
    <a:srgbClr val="F0A22E"/>
    <a:srgbClr val="603A14"/>
    <a:srgbClr val="E85C0E"/>
    <a:srgbClr val="BAB398"/>
    <a:srgbClr val="ADA485"/>
    <a:srgbClr val="C6C0AA"/>
    <a:srgbClr val="663106"/>
    <a:srgbClr val="F8DC9E"/>
    <a:srgbClr val="FBEEDC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74" autoAdjust="0"/>
    <p:restoredTop sz="94533" autoAdjust="0"/>
  </p:normalViewPr>
  <p:slideViewPr>
    <p:cSldViewPr>
      <p:cViewPr>
        <p:scale>
          <a:sx n="70" d="100"/>
          <a:sy n="70" d="100"/>
        </p:scale>
        <p:origin x="450" y="114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commentAuthors" Target="commentAuthor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theme" Target="theme/theme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17-09-2014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17-09-2014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1515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B7ADFCA-6F1C-4039-BC86-0232E9407639}" type="slidenum">
              <a:rPr lang="en-US"/>
              <a:pPr/>
              <a:t>22</a:t>
            </a:fld>
            <a:r>
              <a:rPr lang="en-US" dirty="0"/>
              <a:t>##</a:t>
            </a:r>
          </a:p>
        </p:txBody>
      </p:sp>
      <p:sp>
        <p:nvSpPr>
          <p:cNvPr id="12892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89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002787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E00FC59-ADF9-4E7F-ABA4-DCBBC898178A}" type="slidenum">
              <a:rPr lang="en-US"/>
              <a:pPr/>
              <a:t>23</a:t>
            </a:fld>
            <a:r>
              <a:rPr lang="en-US" dirty="0"/>
              <a:t>##</a:t>
            </a:r>
          </a:p>
        </p:txBody>
      </p:sp>
      <p:sp>
        <p:nvSpPr>
          <p:cNvPr id="12595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595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2954913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9566D69-F78F-4B61-91C5-38A893F2A32E}" type="slidenum">
              <a:rPr lang="en-US"/>
              <a:pPr/>
              <a:t>24</a:t>
            </a:fld>
            <a:r>
              <a:rPr lang="en-US" dirty="0"/>
              <a:t>##</a:t>
            </a:r>
          </a:p>
        </p:txBody>
      </p:sp>
      <p:sp>
        <p:nvSpPr>
          <p:cNvPr id="12615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15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4913143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08474F1-E451-4FAA-87FA-5EB281553B45}" type="slidenum">
              <a:rPr lang="en-US"/>
              <a:pPr/>
              <a:t>25</a:t>
            </a:fld>
            <a:r>
              <a:rPr lang="en-US" dirty="0"/>
              <a:t>##</a:t>
            </a:r>
          </a:p>
        </p:txBody>
      </p:sp>
      <p:sp>
        <p:nvSpPr>
          <p:cNvPr id="12636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36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9359742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2B28AFD-0C0E-4BD8-9A10-CAE288526EDC}" type="slidenum">
              <a:rPr lang="en-US"/>
              <a:pPr/>
              <a:t>26</a:t>
            </a:fld>
            <a:r>
              <a:rPr lang="en-US" dirty="0"/>
              <a:t>##</a:t>
            </a:r>
          </a:p>
        </p:txBody>
      </p:sp>
      <p:sp>
        <p:nvSpPr>
          <p:cNvPr id="1265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56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0044422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DBB293D-CB45-4731-B7ED-BE47D7799204}" type="slidenum">
              <a:rPr lang="en-US"/>
              <a:pPr/>
              <a:t>28</a:t>
            </a:fld>
            <a:r>
              <a:rPr lang="en-US" dirty="0"/>
              <a:t>##</a:t>
            </a:r>
          </a:p>
        </p:txBody>
      </p:sp>
      <p:sp>
        <p:nvSpPr>
          <p:cNvPr id="12687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87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2427039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3D61238-347C-4CA4-868C-63F8FD2AFB07}" type="slidenum">
              <a:rPr lang="en-US"/>
              <a:pPr/>
              <a:t>29</a:t>
            </a:fld>
            <a:r>
              <a:rPr lang="en-US" dirty="0"/>
              <a:t>##</a:t>
            </a:r>
          </a:p>
        </p:txBody>
      </p:sp>
      <p:sp>
        <p:nvSpPr>
          <p:cNvPr id="12707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707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6706120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F0C525D-D29F-4DB8-9DBB-B3202496A33E}" type="slidenum">
              <a:rPr lang="en-US"/>
              <a:pPr/>
              <a:t>30</a:t>
            </a:fld>
            <a:r>
              <a:rPr lang="en-US" dirty="0"/>
              <a:t>##</a:t>
            </a:r>
          </a:p>
        </p:txBody>
      </p:sp>
      <p:sp>
        <p:nvSpPr>
          <p:cNvPr id="12728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728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1397857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A1C33E3-88F0-47D6-959B-869C3121453C}" type="slidenum">
              <a:rPr lang="en-US"/>
              <a:pPr/>
              <a:t>32</a:t>
            </a:fld>
            <a:r>
              <a:rPr lang="en-US" dirty="0"/>
              <a:t>##</a:t>
            </a:r>
          </a:p>
        </p:txBody>
      </p:sp>
      <p:sp>
        <p:nvSpPr>
          <p:cNvPr id="435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52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7258336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38257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5B3C35A-099E-4867-9ECA-C7C8A6FD2E28}" type="slidenum">
              <a:rPr lang="en-US"/>
              <a:pPr/>
              <a:t>2</a:t>
            </a:fld>
            <a:r>
              <a:rPr lang="en-US" dirty="0"/>
              <a:t>##</a:t>
            </a:r>
          </a:p>
        </p:txBody>
      </p:sp>
      <p:sp>
        <p:nvSpPr>
          <p:cNvPr id="424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24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1007008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99414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15539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2104620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53401EC-82D0-4808-B462-29C5404FB0F5}" type="slidenum">
              <a:rPr lang="en-US"/>
              <a:pPr/>
              <a:t>4</a:t>
            </a:fld>
            <a:r>
              <a:rPr lang="en-US" dirty="0"/>
              <a:t>##</a:t>
            </a:r>
          </a:p>
        </p:txBody>
      </p:sp>
      <p:sp>
        <p:nvSpPr>
          <p:cNvPr id="7393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93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531097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3A44788-8061-4105-B1B0-45EC07911010}" type="slidenum">
              <a:rPr lang="en-US"/>
              <a:pPr/>
              <a:t>5</a:t>
            </a:fld>
            <a:r>
              <a:rPr lang="en-US" dirty="0"/>
              <a:t>##</a:t>
            </a:r>
          </a:p>
        </p:txBody>
      </p:sp>
      <p:sp>
        <p:nvSpPr>
          <p:cNvPr id="7956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56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2012016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A4B34E6-7003-4652-96A3-6F24BE8F31F5}" type="slidenum">
              <a:rPr lang="en-US"/>
              <a:pPr/>
              <a:t>6</a:t>
            </a:fld>
            <a:r>
              <a:rPr lang="en-US" dirty="0"/>
              <a:t>##</a:t>
            </a:r>
          </a:p>
        </p:txBody>
      </p:sp>
      <p:sp>
        <p:nvSpPr>
          <p:cNvPr id="796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6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5499586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16BA5B0-A2FE-40D4-A2CB-81C2E18CDF0B}" type="slidenum">
              <a:rPr lang="en-US"/>
              <a:pPr/>
              <a:t>8</a:t>
            </a:fld>
            <a:r>
              <a:rPr lang="en-US" dirty="0"/>
              <a:t>##</a:t>
            </a:r>
          </a:p>
        </p:txBody>
      </p:sp>
      <p:sp>
        <p:nvSpPr>
          <p:cNvPr id="7976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76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8464042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53EF1BD-F781-4DA8-97E7-D3A4ACAEAF5F}" type="slidenum">
              <a:rPr lang="en-US"/>
              <a:pPr/>
              <a:t>9</a:t>
            </a:fld>
            <a:r>
              <a:rPr lang="en-US" dirty="0"/>
              <a:t>##</a:t>
            </a:r>
          </a:p>
        </p:txBody>
      </p:sp>
      <p:sp>
        <p:nvSpPr>
          <p:cNvPr id="8355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55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8729135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50B316E-6DDF-4CB6-9D38-F33DE0140A91}" type="slidenum">
              <a:rPr lang="en-US"/>
              <a:pPr/>
              <a:t>10</a:t>
            </a:fld>
            <a:r>
              <a:rPr lang="en-US" dirty="0"/>
              <a:t>##</a:t>
            </a:r>
          </a:p>
        </p:txBody>
      </p:sp>
      <p:sp>
        <p:nvSpPr>
          <p:cNvPr id="7475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217201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7484FE-4AE5-402A-8F45-8233A8C35A0E}" type="datetime1">
              <a:rPr lang="en-US" smtClean="0"/>
              <a:t>17-09-2014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 userDrawn="1"/>
        </p:nvSpPr>
        <p:spPr>
          <a:xfrm rot="20967018">
            <a:off x="52437" y="3176455"/>
            <a:ext cx="7313295" cy="1261884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0000" b="1" kern="1200" noProof="0" dirty="0" smtClean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Questions?</a:t>
            </a:r>
            <a:endParaRPr lang="en-US" sz="100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603A14"/>
                </a:solidFill>
              </a:rPr>
              <a:t>?</a:t>
            </a:r>
            <a:endParaRPr lang="en-US" sz="2400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5820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2437765" y="76200"/>
            <a:ext cx="9446339" cy="9144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lnSpc>
                <a:spcPts val="4000"/>
              </a:lnSpc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Slide Title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 hasCustomPrompt="1"/>
          </p:nvPr>
        </p:nvSpPr>
        <p:spPr>
          <a:xfrm>
            <a:off x="304721" y="1066800"/>
            <a:ext cx="11579384" cy="579646"/>
          </a:xfrm>
          <a:prstGeom prst="rect">
            <a:avLst/>
          </a:prstGeom>
        </p:spPr>
        <p:txBody>
          <a:bodyPr>
            <a:spAutoFit/>
          </a:bodyPr>
          <a:lstStyle>
            <a:lvl1pPr marL="319088" marR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 sz="3000" baseline="0"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  <a:lvl2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defRPr sz="3000">
                <a:solidFill>
                  <a:schemeClr val="tx1">
                    <a:lumMod val="40000"/>
                    <a:lumOff val="60000"/>
                  </a:schemeClr>
                </a:solidFill>
              </a:defRPr>
            </a:lvl2pPr>
            <a:lvl3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defRPr sz="2800">
                <a:solidFill>
                  <a:schemeClr val="tx1">
                    <a:lumMod val="40000"/>
                    <a:lumOff val="60000"/>
                  </a:schemeClr>
                </a:solidFill>
              </a:defRPr>
            </a:lvl3pPr>
            <a:lvl4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defRPr sz="2600">
                <a:solidFill>
                  <a:schemeClr val="tx1">
                    <a:lumMod val="40000"/>
                    <a:lumOff val="60000"/>
                  </a:schemeClr>
                </a:solidFill>
              </a:defRPr>
            </a:lvl4pPr>
            <a:lvl5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defRPr sz="2400">
                <a:solidFill>
                  <a:schemeClr val="tx1">
                    <a:lumMod val="40000"/>
                    <a:lumOff val="60000"/>
                  </a:schemeClr>
                </a:solidFill>
              </a:defRPr>
            </a:lvl5pPr>
          </a:lstStyle>
          <a:p>
            <a:pPr marL="319088" marR="0" lvl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CFF66">
                    <a:lumMod val="20000"/>
                    <a:lumOff val="8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First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09441" y="1828801"/>
            <a:ext cx="10868369" cy="599740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>
              <a:spcBef>
                <a:spcPts val="0"/>
              </a:spcBef>
              <a:buNone/>
              <a:defRPr lang="en-US" sz="2000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defRPr>
            </a:lvl1pPr>
          </a:lstStyle>
          <a:p>
            <a:pPr lvl="0"/>
            <a:r>
              <a:rPr lang="en-US" noProof="1" smtClean="0"/>
              <a:t>Source code box</a:t>
            </a:r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>
          <a:xfrm>
            <a:off x="11477810" y="6553200"/>
            <a:ext cx="609441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55726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E03154-67DD-4056-8907-5F7123F885BB}" type="datetime1">
              <a:rPr lang="en-US" smtClean="0"/>
              <a:t>17-09-2014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68" r:id="rId5"/>
    <p:sldLayoutId id="2147483669" r:id="rId6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hyperlink" Target="http://www.nakov.com/" TargetMode="External"/><Relationship Id="rId7" Type="http://schemas.openxmlformats.org/officeDocument/2006/relationships/hyperlink" Target="http://softuni.or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hyperlink" Target="http://creativecommons.org/licenses/by-nc-sa/4.0/" TargetMode="External"/><Relationship Id="rId10" Type="http://schemas.openxmlformats.org/officeDocument/2006/relationships/image" Target="../media/image10.jpeg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hyperlink" Target="http://www.softwaregroup-bg.com/" TargetMode="External"/><Relationship Id="rId3" Type="http://schemas.openxmlformats.org/officeDocument/2006/relationships/hyperlink" Target="http://www.vivacom.bg/" TargetMode="External"/><Relationship Id="rId7" Type="http://schemas.openxmlformats.org/officeDocument/2006/relationships/hyperlink" Target="http://www.sbtech.com/" TargetMode="External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hyperlink" Target="http://smartit.bg/" TargetMode="External"/><Relationship Id="rId5" Type="http://schemas.openxmlformats.org/officeDocument/2006/relationships/hyperlink" Target="http://xs-software.com/" TargetMode="External"/><Relationship Id="rId15" Type="http://schemas.openxmlformats.org/officeDocument/2006/relationships/hyperlink" Target="http://www.superhosting.bg/" TargetMode="External"/><Relationship Id="rId10" Type="http://schemas.openxmlformats.org/officeDocument/2006/relationships/image" Target="../media/image16.png"/><Relationship Id="rId4" Type="http://schemas.openxmlformats.org/officeDocument/2006/relationships/image" Target="../media/image13.jpeg"/><Relationship Id="rId9" Type="http://schemas.openxmlformats.org/officeDocument/2006/relationships/hyperlink" Target="http://komfo.com/" TargetMode="External"/><Relationship Id="rId14" Type="http://schemas.openxmlformats.org/officeDocument/2006/relationships/image" Target="../media/image1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trainings/coursesinstances/details/8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reativecommons.org/licenses/by-nc-sa/3.0/deed.en_US" TargetMode="External"/><Relationship Id="rId5" Type="http://schemas.openxmlformats.org/officeDocument/2006/relationships/hyperlink" Target="https://telerikacademy.com/Courses/Courses/Details/159" TargetMode="External"/><Relationship Id="rId4" Type="http://schemas.openxmlformats.org/officeDocument/2006/relationships/image" Target="../media/image7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39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3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37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579558" y="696166"/>
            <a:ext cx="7915995" cy="146837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Static </a:t>
            </a:r>
            <a:r>
              <a:rPr lang="en-US" dirty="0" smtClean="0"/>
              <a:t>Members</a:t>
            </a:r>
            <a:br>
              <a:rPr lang="en-US" dirty="0" smtClean="0"/>
            </a:br>
            <a:r>
              <a:rPr lang="en-US" dirty="0" smtClean="0"/>
              <a:t> and Namespaces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579812" y="2296366"/>
            <a:ext cx="7924800" cy="120883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400" dirty="0"/>
              <a:t>Static Members, </a:t>
            </a:r>
            <a:r>
              <a:rPr lang="en-US" sz="3400" dirty="0" smtClean="0"/>
              <a:t>Indexers</a:t>
            </a:r>
            <a:r>
              <a:rPr lang="en-US" sz="3400" dirty="0" smtClean="0"/>
              <a:t>,</a:t>
            </a:r>
            <a:br>
              <a:rPr lang="en-US" sz="3400" dirty="0" smtClean="0"/>
            </a:br>
            <a:r>
              <a:rPr lang="en-US" sz="3400" dirty="0" smtClean="0"/>
              <a:t>Operators</a:t>
            </a:r>
            <a:r>
              <a:rPr lang="en-US" sz="3400" dirty="0" smtClean="0"/>
              <a:t>, </a:t>
            </a:r>
            <a:r>
              <a:rPr lang="en-US" sz="3400" dirty="0"/>
              <a:t>Namespaces</a:t>
            </a:r>
            <a:endParaRPr lang="bg-BG" sz="3400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Svetlin Nakov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Technical </a:t>
            </a:r>
            <a:r>
              <a:rPr lang="en-US" dirty="0" smtClean="0"/>
              <a:t>Trainer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>
                <a:hlinkClick r:id="rId3"/>
              </a:rPr>
              <a:t>www.nakov.com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Software </a:t>
            </a:r>
            <a:r>
              <a:rPr lang="en-US" dirty="0" smtClean="0"/>
              <a:t>University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hlinkClick r:id="rId4"/>
              </a:rPr>
              <a:t>http://</a:t>
            </a:r>
            <a:r>
              <a:rPr lang="en-US" dirty="0" smtClean="0">
                <a:hlinkClick r:id="rId4"/>
              </a:rPr>
              <a:t>softuni.bg</a:t>
            </a:r>
            <a:endParaRPr lang="en-US" dirty="0"/>
          </a:p>
        </p:txBody>
      </p:sp>
      <p:pic>
        <p:nvPicPr>
          <p:cNvPr id="1028" name="Picture 4" title="CC-BY-NC-SA License">
            <a:hlinkClick r:id="rId5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983" y="29726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4" name="Picture 2" title="Software University Foundation">
            <a:hlinkClick r:id="rId7" tooltip="Software University Foundation"/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33" t="-12099" r="-4044"/>
          <a:stretch/>
        </p:blipFill>
        <p:spPr bwMode="auto">
          <a:xfrm>
            <a:off x="825157" y="1887144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030" name="Picture 6" descr="C:\Documents\Courses\OOP\OOP Images\blank_nameplate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4655" y="4022725"/>
            <a:ext cx="4403725" cy="2378075"/>
          </a:xfrm>
          <a:prstGeom prst="rect">
            <a:avLst/>
          </a:prstGeom>
          <a:noFill/>
          <a:effectLst>
            <a:softEdge rad="127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3461260" y="4814113"/>
            <a:ext cx="2665987" cy="553998"/>
          </a:xfrm>
          <a:prstGeom prst="rect">
            <a:avLst/>
          </a:prstGeom>
          <a:noFill/>
          <a:scene3d>
            <a:camera prst="orthographicFront">
              <a:rot lat="0" lon="0" rev="20880000"/>
            </a:camera>
            <a:lightRig rig="threePt" dir="t"/>
          </a:scene3d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000" b="1" dirty="0" smtClean="0">
                <a:ln w="9525" cmpd="sng">
                  <a:solidFill>
                    <a:schemeClr val="bg1"/>
                  </a:solidFill>
                  <a:prstDash val="solid"/>
                </a:ln>
              </a:rPr>
              <a:t>Mr. Namespace</a:t>
            </a:r>
            <a:endParaRPr lang="en-US" sz="3000" b="1" dirty="0">
              <a:ln w="9525" cmpd="sng">
                <a:solidFill>
                  <a:schemeClr val="bg1"/>
                </a:solidFill>
                <a:prstDash val="solid"/>
              </a:ln>
            </a:endParaRPr>
          </a:p>
        </p:txBody>
      </p:sp>
      <p:pic>
        <p:nvPicPr>
          <p:cNvPr id="4" name="Picture 4" descr="C:\Documents\Courses\OOP\OOP Images\electricity-617x416.jp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3852" y="3871838"/>
            <a:ext cx="4596960" cy="2229469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4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Static Members</a:t>
            </a:r>
            <a:endParaRPr lang="en-US" noProof="1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6212" y="5754968"/>
            <a:ext cx="8938472" cy="1416148"/>
          </a:xfrm>
        </p:spPr>
        <p:txBody>
          <a:bodyPr/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Live Demo</a:t>
            </a:r>
            <a:endParaRPr lang="en-US" b="1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bg-BG" dirty="0"/>
          </a:p>
        </p:txBody>
      </p:sp>
      <p:pic>
        <p:nvPicPr>
          <p:cNvPr id="4" name="Picture 2" descr="http://3.bp.blogspot.com/_shNfb4kWu0g/SOShpuw27SI/AAAAAAAABSE/zFPYwed1Id4/s400/Static-Electricity-tw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7239" y="1545380"/>
            <a:ext cx="5891265" cy="2950084"/>
          </a:xfrm>
          <a:prstGeom prst="roundRect">
            <a:avLst>
              <a:gd name="adj" fmla="val 9390"/>
            </a:avLst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56825069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54884" y="5427800"/>
            <a:ext cx="11025928" cy="820600"/>
          </a:xfrm>
        </p:spPr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Indexers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2360612" y="1600201"/>
            <a:ext cx="8021417" cy="3508466"/>
            <a:chOff x="2082977" y="1699987"/>
            <a:chExt cx="5331738" cy="3859312"/>
          </a:xfrm>
        </p:grpSpPr>
        <p:sp>
          <p:nvSpPr>
            <p:cNvPr id="6" name="Rectangle 2"/>
            <p:cNvSpPr>
              <a:spLocks noChangeArrowheads="1"/>
            </p:cNvSpPr>
            <p:nvPr/>
          </p:nvSpPr>
          <p:spPr bwMode="auto">
            <a:xfrm>
              <a:off x="2082977" y="1699987"/>
              <a:ext cx="4800600" cy="1446550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>
              <a:spAutoFit/>
            </a:bodyPr>
            <a:lstStyle/>
            <a:p>
              <a:pPr marL="0" indent="0" eaLnBrk="0" hangingPunct="0">
                <a:spcBef>
                  <a:spcPts val="60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  <a:buFontTx/>
                <a:buNone/>
              </a:pPr>
              <a:r>
                <a:rPr lang="bg-BG" sz="2200" b="1" noProof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public int this [int index]</a:t>
              </a:r>
            </a:p>
            <a:p>
              <a:pPr marL="0" indent="0" eaLnBrk="0" hangingPunct="0"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  <a:buFontTx/>
                <a:buNone/>
              </a:pPr>
              <a:r>
                <a:rPr lang="bg-BG" sz="2200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{</a:t>
              </a:r>
              <a:endParaRPr lang="en-US" sz="22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  <a:p>
              <a:pPr marL="0" indent="0" eaLnBrk="0" hangingPunct="0"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  <a:buFontTx/>
                <a:buNone/>
              </a:pPr>
              <a:r>
                <a:rPr lang="en-US" sz="2200" b="1" noProof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 </a:t>
              </a:r>
              <a:r>
                <a:rPr lang="en-US" sz="2200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 …</a:t>
              </a:r>
            </a:p>
            <a:p>
              <a:pPr marL="0" indent="0" eaLnBrk="0" hangingPunct="0"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  <a:buFontTx/>
                <a:buNone/>
              </a:pPr>
              <a:r>
                <a:rPr lang="en-US" sz="2200" b="1" noProof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}</a:t>
              </a:r>
              <a:endParaRPr lang="bg-BG" sz="22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" name="Rectangle 2"/>
            <p:cNvSpPr/>
            <p:nvPr/>
          </p:nvSpPr>
          <p:spPr>
            <a:xfrm>
              <a:off x="2842715" y="5128413"/>
              <a:ext cx="4572000" cy="430886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marL="0" indent="0" algn="r" eaLnBrk="0" hangingPunct="0">
                <a:spcBef>
                  <a:spcPts val="60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  <a:buFontTx/>
                <a:buNone/>
              </a:pPr>
              <a:r>
                <a:rPr lang="en-US" sz="2200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var value = list[5];</a:t>
              </a:r>
              <a:endParaRPr lang="bg-BG" sz="22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  <p:pic>
        <p:nvPicPr>
          <p:cNvPr id="2051" name="Picture 3" descr="C:\Documents\Courses\OOP\OOP Images\Raise-the-Graph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012" y="1371600"/>
            <a:ext cx="5164939" cy="3541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6577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Indexers </a:t>
            </a:r>
            <a:r>
              <a:rPr lang="en-US" dirty="0" smtClean="0"/>
              <a:t>provide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indexed</a:t>
            </a:r>
            <a:r>
              <a:rPr lang="en-US" dirty="0" smtClean="0"/>
              <a:t> access to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class</a:t>
            </a:r>
            <a:r>
              <a:rPr lang="en-US" dirty="0" smtClean="0"/>
              <a:t> data</a:t>
            </a:r>
          </a:p>
          <a:p>
            <a:pPr lvl="1"/>
            <a:r>
              <a:rPr lang="en-US" dirty="0"/>
              <a:t>Predefine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[]</a:t>
            </a:r>
            <a:r>
              <a:rPr lang="en-US" dirty="0"/>
              <a:t> operator for </a:t>
            </a:r>
            <a:r>
              <a:rPr lang="en-US" dirty="0" smtClean="0"/>
              <a:t>a certain type</a:t>
            </a:r>
            <a:endParaRPr lang="en-US" dirty="0"/>
          </a:p>
          <a:p>
            <a:pPr lvl="2"/>
            <a:r>
              <a:rPr lang="en-US" dirty="0" smtClean="0"/>
              <a:t>Like when accessing array elements</a:t>
            </a:r>
          </a:p>
          <a:p>
            <a:pPr lvl="1"/>
            <a:endParaRPr lang="bg-BG" sz="2800" dirty="0" smtClean="0"/>
          </a:p>
          <a:p>
            <a:pPr lvl="1"/>
            <a:endParaRPr lang="bg-BG" sz="2000" dirty="0" smtClean="0"/>
          </a:p>
          <a:p>
            <a:pPr lvl="1"/>
            <a:r>
              <a:rPr lang="en-US" dirty="0" smtClean="0"/>
              <a:t>Can accept one or multiple parameters</a:t>
            </a:r>
          </a:p>
          <a:p>
            <a:pPr lvl="1"/>
            <a:endParaRPr lang="en-US" sz="2800" dirty="0"/>
          </a:p>
          <a:p>
            <a:pPr lvl="1"/>
            <a:r>
              <a:rPr lang="en-US" dirty="0" smtClean="0"/>
              <a:t>Defining an indexer:</a:t>
            </a:r>
            <a:endParaRPr lang="bg-BG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Indexers</a:t>
            </a:r>
            <a:endParaRPr 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218883" y="3039879"/>
            <a:ext cx="9649486" cy="110799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R="0" lvl="0" defTabSz="914400" eaLnBrk="0" latin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IndexedType t = new IndexedType(50);</a:t>
            </a:r>
          </a:p>
          <a:p>
            <a:pPr marR="0" lvl="0" defTabSz="914400" eaLnBrk="0" latin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i = t[5];</a:t>
            </a:r>
          </a:p>
          <a:p>
            <a:pPr marR="0" lvl="0" defTabSz="914400" eaLnBrk="0" latin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t[0] = 42;</a:t>
            </a:r>
            <a:endParaRPr lang="bg-BG" sz="22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Rectangle 3"/>
          <p:cNvSpPr>
            <a:spLocks noChangeArrowheads="1"/>
          </p:cNvSpPr>
          <p:nvPr/>
        </p:nvSpPr>
        <p:spPr bwMode="auto">
          <a:xfrm>
            <a:off x="1218883" y="4819775"/>
            <a:ext cx="9649486" cy="43088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R="0" lvl="0" defTabSz="914400" eaLnBrk="0" latin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personInfo["Svetlin Nakov", 28]</a:t>
            </a:r>
            <a:endParaRPr lang="bg-BG" sz="22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Rectangle 3"/>
          <p:cNvSpPr>
            <a:spLocks noChangeArrowheads="1"/>
          </p:cNvSpPr>
          <p:nvPr/>
        </p:nvSpPr>
        <p:spPr bwMode="auto">
          <a:xfrm>
            <a:off x="1218883" y="6057480"/>
            <a:ext cx="9649486" cy="43088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R="0" lvl="0" defTabSz="914400" eaLnBrk="0" latin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int this [int index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 { … }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1567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Indexers – Example</a:t>
            </a:r>
            <a:endParaRPr lang="en-US" dirty="0"/>
          </a:p>
        </p:txBody>
      </p:sp>
      <p:sp>
        <p:nvSpPr>
          <p:cNvPr id="25602" name="Rectangle 2"/>
          <p:cNvSpPr>
            <a:spLocks noChangeArrowheads="1"/>
          </p:cNvSpPr>
          <p:nvPr/>
        </p:nvSpPr>
        <p:spPr bwMode="auto">
          <a:xfrm>
            <a:off x="812588" y="1158559"/>
            <a:ext cx="10462075" cy="538609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indent="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struct BitArray32</a:t>
            </a:r>
          </a:p>
          <a:p>
            <a:pPr marL="0" indent="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marL="0" indent="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private uint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</a:t>
            </a: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alue;</a:t>
            </a:r>
          </a:p>
          <a:p>
            <a:pPr marL="0" indent="0"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//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Indexer declaration</a:t>
            </a:r>
            <a:endParaRPr lang="bg-BG" sz="20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indent="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int this [int index]</a:t>
            </a:r>
          </a:p>
          <a:p>
            <a:pPr marL="0" indent="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 marL="0" indent="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get </a:t>
            </a:r>
          </a:p>
          <a:p>
            <a:pPr marL="0" indent="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{</a:t>
            </a:r>
          </a:p>
          <a:p>
            <a:pPr marL="0" indent="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if (index &gt;= 0 &amp;&amp; index &lt;= 31) </a:t>
            </a:r>
          </a:p>
          <a:p>
            <a:pPr marL="0" indent="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{</a:t>
            </a:r>
          </a:p>
          <a:p>
            <a:pPr marL="0" indent="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   // Check the bit at position index</a:t>
            </a:r>
          </a:p>
          <a:p>
            <a:pPr marL="0" indent="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   if ((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</a:t>
            </a: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alue &amp; (1 &lt;&lt; index)) == 0)</a:t>
            </a:r>
          </a:p>
          <a:p>
            <a:pPr marL="0" indent="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 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 </a:t>
            </a: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return 0;</a:t>
            </a:r>
          </a:p>
          <a:p>
            <a:pPr marL="0" indent="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   else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indent="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	 return</a:t>
            </a: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1;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endParaRPr lang="bg-BG" sz="20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indent="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}</a:t>
            </a:r>
          </a:p>
          <a:p>
            <a:pPr marL="0" indent="0" algn="r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</a:pPr>
            <a:r>
              <a:rPr lang="bg-BG" sz="19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	</a:t>
            </a:r>
            <a:r>
              <a:rPr lang="en-US" sz="1900" b="1" i="1" noProof="1" smtClean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bg-BG" sz="1900" b="1" i="1" noProof="1" smtClean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sz="1900" b="1" i="1" noProof="1" smtClean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the example continues</a:t>
            </a:r>
            <a:r>
              <a:rPr lang="bg-BG" sz="1900" b="1" i="1" noProof="1" smtClean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101746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Indexers – Example (2)</a:t>
            </a:r>
            <a:endParaRPr lang="en-US" dirty="0"/>
          </a:p>
        </p:txBody>
      </p:sp>
      <p:sp>
        <p:nvSpPr>
          <p:cNvPr id="26626" name="Rectangle 2"/>
          <p:cNvSpPr>
            <a:spLocks noChangeArrowheads="1"/>
          </p:cNvSpPr>
          <p:nvPr/>
        </p:nvSpPr>
        <p:spPr bwMode="auto">
          <a:xfrm>
            <a:off x="812589" y="1051779"/>
            <a:ext cx="10563648" cy="55092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indent="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bg-BG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else </a:t>
            </a:r>
          </a:p>
          <a:p>
            <a:pPr marL="0" indent="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</a:pPr>
            <a:r>
              <a:rPr lang="bg-BG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 marL="0" indent="0" eaLnBrk="0" hangingPunct="0">
              <a:lnSpc>
                <a:spcPct val="8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</a:pPr>
            <a:r>
              <a:rPr lang="bg-BG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throw new </a:t>
            </a: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IndexOutOfRangeException</a:t>
            </a:r>
            <a:r>
              <a:rPr lang="bg-BG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endParaRPr lang="en-US" sz="19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indent="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bg-BG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String.</a:t>
            </a: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Format</a:t>
            </a:r>
            <a:r>
              <a:rPr lang="bg-BG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("Index {0} is invalid!", index));</a:t>
            </a:r>
          </a:p>
          <a:p>
            <a:pPr marL="0" indent="0" eaLnBrk="0" hangingPunct="0">
              <a:lnSpc>
                <a:spcPct val="8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</a:pPr>
            <a:r>
              <a:rPr lang="bg-BG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marL="0" indent="0" eaLnBrk="0" hangingPunct="0">
              <a:lnSpc>
                <a:spcPct val="8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</a:pPr>
            <a:r>
              <a:rPr lang="bg-BG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	</a:t>
            </a:r>
            <a:endParaRPr lang="en-US" sz="19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R="0" lvl="0" defTabSz="914400" eaLnBrk="0" latinLnBrk="0" hangingPunct="0">
              <a:lnSpc>
                <a:spcPct val="10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/>
            </a:pPr>
            <a:r>
              <a:rPr lang="bg-BG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set</a:t>
            </a:r>
          </a:p>
          <a:p>
            <a:pPr marR="0" lvl="0" defTabSz="914400" eaLnBrk="0" latin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/>
            </a:pPr>
            <a:r>
              <a:rPr lang="bg-BG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marR="0" lvl="0" defTabSz="914400" eaLnBrk="0" latinLnBrk="0" hangingPunct="0">
              <a:lnSpc>
                <a:spcPct val="8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/>
            </a:pPr>
            <a:r>
              <a:rPr lang="bg-BG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if (index &lt; 0 || index &gt; 31)</a:t>
            </a:r>
          </a:p>
          <a:p>
            <a:pPr marR="0" lvl="0" defTabSz="914400" eaLnBrk="0" latin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/>
            </a:pPr>
            <a:r>
              <a:rPr lang="bg-BG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</a:t>
            </a: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throw new </a:t>
            </a: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IndexOutOfRangeException</a:t>
            </a:r>
            <a:r>
              <a:rPr lang="bg-BG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endParaRPr lang="en-US" sz="19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R="0" lvl="0" defTabSz="914400" eaLnBrk="0" latin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/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</a:t>
            </a: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bg-BG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String.Format</a:t>
            </a:r>
            <a:r>
              <a:rPr lang="bg-BG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("Index {0} is invalid!", index));</a:t>
            </a:r>
          </a:p>
          <a:p>
            <a:pPr marR="0" lvl="0" defTabSz="914400" eaLnBrk="0" latin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/>
            </a:pPr>
            <a:r>
              <a:rPr lang="bg-BG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if (value &lt; 0 || value &gt; 1)</a:t>
            </a:r>
          </a:p>
          <a:p>
            <a:pPr marR="0" lvl="0" defTabSz="914400" eaLnBrk="0" latin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/>
            </a:pPr>
            <a:r>
              <a:rPr lang="bg-BG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throw new A</a:t>
            </a: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rgument</a:t>
            </a:r>
            <a:r>
              <a:rPr lang="bg-BG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Exception</a:t>
            </a:r>
            <a:r>
              <a:rPr lang="bg-BG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endParaRPr lang="en-US" sz="19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R="0" lvl="0" defTabSz="914400" eaLnBrk="0" latin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/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</a:t>
            </a:r>
            <a:r>
              <a:rPr lang="bg-BG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String.Format("Value {0} is invalid!", value));       </a:t>
            </a:r>
            <a:endParaRPr lang="en-US" sz="19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R="0" lvl="0" defTabSz="914400" eaLnBrk="0" latinLnBrk="0" hangingPunct="0">
              <a:lnSpc>
                <a:spcPct val="8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/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bg-BG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Clear the bit at position index</a:t>
            </a:r>
          </a:p>
          <a:p>
            <a:pPr marR="0" lvl="0" defTabSz="914400" eaLnBrk="0" latin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/>
            </a:pPr>
            <a:r>
              <a:rPr lang="bg-BG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</a:t>
            </a:r>
            <a:r>
              <a:rPr lang="bg-BG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alue &amp;= ~((uint)(1 &lt;&lt; index));</a:t>
            </a:r>
          </a:p>
          <a:p>
            <a:pPr marR="0" lvl="0" defTabSz="914400" eaLnBrk="0" latin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/>
            </a:pPr>
            <a:r>
              <a:rPr lang="bg-BG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// Set the bit at position index to value</a:t>
            </a:r>
          </a:p>
          <a:p>
            <a:pPr marR="0" lvl="0" defTabSz="914400" eaLnBrk="0" latin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/>
            </a:pPr>
            <a:r>
              <a:rPr lang="bg-BG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</a:t>
            </a:r>
            <a:r>
              <a:rPr lang="bg-BG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alue |= (uint)(value &lt;&lt; index);</a:t>
            </a:r>
          </a:p>
          <a:p>
            <a:pPr marR="0" lvl="0" defTabSz="914400" eaLnBrk="0" latin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/>
            </a:pPr>
            <a:r>
              <a:rPr lang="bg-BG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709119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Indexers</a:t>
            </a:r>
            <a:endParaRPr lang="en-US" noProof="1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Subtitl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Live Demo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7154" y="1379323"/>
            <a:ext cx="7313295" cy="3451445"/>
          </a:xfrm>
          <a:prstGeom prst="rect">
            <a:avLst/>
          </a:prstGeom>
          <a:scene3d>
            <a:camera prst="perspectiveHeroicExtremeLeftFacing">
              <a:rot lat="424351" lon="859429" rev="21567560"/>
            </a:camera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3801467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Operators Overloading</a:t>
            </a:r>
            <a:endParaRPr lang="en-US" dirty="0"/>
          </a:p>
        </p:txBody>
      </p:sp>
      <p:pic>
        <p:nvPicPr>
          <p:cNvPr id="6146" name="Picture 2" descr="http://www.buncogame.com/files/Foam50operato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17048">
            <a:off x="1054568" y="1547494"/>
            <a:ext cx="6703854" cy="2801984"/>
          </a:xfrm>
          <a:prstGeom prst="roundRect">
            <a:avLst>
              <a:gd name="adj" fmla="val 8700"/>
            </a:avLst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ttp://www.sonlte.com/wp-content/uploads/2012/10/overloa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04811">
            <a:off x="7407175" y="1271943"/>
            <a:ext cx="3911417" cy="2669126"/>
          </a:xfrm>
          <a:prstGeom prst="roundRect">
            <a:avLst>
              <a:gd name="adj" fmla="val 8700"/>
            </a:avLst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2481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C# </a:t>
            </a:r>
            <a:r>
              <a:rPr lang="en-US" dirty="0" smtClean="0"/>
              <a:t>operators </a:t>
            </a:r>
            <a:r>
              <a:rPr lang="en-US" dirty="0" smtClean="0"/>
              <a:t>can be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overloaded </a:t>
            </a:r>
            <a:r>
              <a:rPr lang="en-US" dirty="0" smtClean="0"/>
              <a:t>(redefined) by developers</a:t>
            </a:r>
          </a:p>
          <a:p>
            <a:pPr lvl="1"/>
            <a:r>
              <a:rPr lang="en-US" dirty="0" smtClean="0"/>
              <a:t>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priority</a:t>
            </a:r>
            <a:r>
              <a:rPr lang="en-US" dirty="0" smtClean="0"/>
              <a:t> of operators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cannot</a:t>
            </a:r>
            <a:r>
              <a:rPr lang="en-US" dirty="0" smtClean="0"/>
              <a:t> be changed</a:t>
            </a:r>
          </a:p>
          <a:p>
            <a:pPr lvl="1"/>
            <a:r>
              <a:rPr lang="en-US" dirty="0" smtClean="0"/>
              <a:t>Not all operators can be overloaded</a:t>
            </a:r>
          </a:p>
          <a:p>
            <a:r>
              <a:rPr lang="en-US" dirty="0" smtClean="0"/>
              <a:t>Overloading an operator in C#</a:t>
            </a:r>
          </a:p>
          <a:p>
            <a:pPr lvl="1"/>
            <a:r>
              <a:rPr lang="en-US" dirty="0" smtClean="0"/>
              <a:t>Looks like a static method with 2 </a:t>
            </a:r>
            <a:r>
              <a:rPr lang="en-US" dirty="0" smtClean="0"/>
              <a:t>parameters:</a:t>
            </a:r>
            <a:endParaRPr lang="bg-BG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Overloading Operators</a:t>
            </a:r>
            <a:endParaRPr 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818939" y="4724400"/>
            <a:ext cx="10455724" cy="156966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R="0" lvl="0" defTabSz="914400" eaLnBrk="0" latinLnBrk="0" hangingPunct="0">
              <a:lnSpc>
                <a:spcPct val="10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/>
            </a:pP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static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Matrix</a:t>
            </a: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operator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</a:t>
            </a: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Matrix</a:t>
            </a: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</a:t>
            </a: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1,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Matrix</a:t>
            </a: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</a:t>
            </a: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2)</a:t>
            </a:r>
          </a:p>
          <a:p>
            <a:pPr marR="0" lvl="0" defTabSz="914400" eaLnBrk="0" latin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/>
            </a:pP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marR="0" lvl="0" defTabSz="914400" eaLnBrk="0" latin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return new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m1.Multiply(m2)</a:t>
            </a: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marR="0" lvl="0" defTabSz="914400" eaLnBrk="0" latin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/>
            </a:pP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615442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Overloading is allowed on:</a:t>
            </a:r>
          </a:p>
          <a:p>
            <a:pPr lvl="1"/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Unary</a:t>
            </a:r>
            <a:r>
              <a:rPr lang="bg-BG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operators</a:t>
            </a:r>
            <a:endParaRPr lang="bg-BG" dirty="0" smtClean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  <a:p>
            <a:pPr>
              <a:buNone/>
            </a:pPr>
            <a:endParaRPr lang="bg-BG" dirty="0" smtClean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Binary </a:t>
            </a:r>
            <a:r>
              <a:rPr lang="bg-BG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operators</a:t>
            </a:r>
          </a:p>
          <a:p>
            <a:pPr marL="0" indent="0">
              <a:spcBef>
                <a:spcPts val="0"/>
              </a:spcBef>
              <a:buNone/>
            </a:pPr>
            <a:endParaRPr lang="en-US" dirty="0" smtClean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Operators for type conversion</a:t>
            </a:r>
            <a:endParaRPr lang="bg-BG" dirty="0" smtClean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  <a:p>
            <a:pPr lvl="1"/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Implicit type conversion</a:t>
            </a:r>
            <a:endParaRPr lang="bg-BG" dirty="0" smtClean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  <a:p>
            <a:pPr lvl="1"/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Explicit type conversion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itchFamily="49" charset="0"/>
                <a:cs typeface="Consolas" pitchFamily="49" charset="0"/>
              </a:rPr>
              <a:t>(type)</a:t>
            </a:r>
            <a:endParaRPr lang="bg-BG" b="1" dirty="0">
              <a:solidFill>
                <a:schemeClr val="tx2">
                  <a:lumMod val="75000"/>
                </a:schemeClr>
              </a:solidFill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Overloading Operators (2)</a:t>
            </a:r>
            <a:endParaRPr lang="en-US" dirty="0"/>
          </a:p>
        </p:txBody>
      </p:sp>
      <p:sp>
        <p:nvSpPr>
          <p:cNvPr id="27650" name="Rectangle 2"/>
          <p:cNvSpPr>
            <a:spLocks noChangeArrowheads="1"/>
          </p:cNvSpPr>
          <p:nvPr/>
        </p:nvSpPr>
        <p:spPr bwMode="auto">
          <a:xfrm>
            <a:off x="989012" y="2596261"/>
            <a:ext cx="10014767" cy="43088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indent="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</a:pP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+, -, !, ~, ++, --, true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and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false</a:t>
            </a:r>
          </a:p>
        </p:txBody>
      </p:sp>
      <p:sp>
        <p:nvSpPr>
          <p:cNvPr id="27651" name="Rectangle 3"/>
          <p:cNvSpPr>
            <a:spLocks noChangeArrowheads="1"/>
          </p:cNvSpPr>
          <p:nvPr/>
        </p:nvSpPr>
        <p:spPr bwMode="auto">
          <a:xfrm>
            <a:off x="989012" y="3963549"/>
            <a:ext cx="10014827" cy="43088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indent="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</a:pP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+, -, *, /, %, &amp;, |, ^, &lt;&lt;, &gt;&gt;,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==, !=, &gt;, &lt;, &gt;=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and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&lt;=</a:t>
            </a:r>
          </a:p>
        </p:txBody>
      </p:sp>
    </p:spTree>
    <p:extLst>
      <p:ext uri="{BB962C8B-B14F-4D97-AF65-F5344CB8AC3E}">
        <p14:creationId xmlns:p14="http://schemas.microsoft.com/office/powerpoint/2010/main" val="1764886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Overloading Operators – Example</a:t>
            </a:r>
            <a:endParaRPr lang="en-US" dirty="0"/>
          </a:p>
        </p:txBody>
      </p:sp>
      <p:sp>
        <p:nvSpPr>
          <p:cNvPr id="28674" name="Rectangle 2"/>
          <p:cNvSpPr>
            <a:spLocks noChangeArrowheads="1"/>
          </p:cNvSpPr>
          <p:nvPr/>
        </p:nvSpPr>
        <p:spPr bwMode="auto">
          <a:xfrm>
            <a:off x="684212" y="1295400"/>
            <a:ext cx="10744200" cy="510909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R="0" lvl="0" defTabSz="914400" eaLnBrk="0" latinLnBrk="0" hangingPunct="0">
              <a:lnSpc>
                <a:spcPct val="10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/>
            </a:pP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static Fraction operator -(Fraction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1,Fraction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2)</a:t>
            </a:r>
          </a:p>
          <a:p>
            <a:pPr marR="0" lvl="0" defTabSz="914400" eaLnBrk="0" latin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/>
            </a:pP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marR="0" lvl="0" defTabSz="914400" eaLnBrk="0" latin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/>
            </a:pP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long num =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1.numerator *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2.denominator -</a:t>
            </a:r>
          </a:p>
          <a:p>
            <a:pPr marR="0" lvl="0" defTabSz="914400" eaLnBrk="0" latin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/>
            </a:pP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2.numerator *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1.denominator;</a:t>
            </a:r>
          </a:p>
          <a:p>
            <a:pPr marR="0" lvl="0" defTabSz="914400" eaLnBrk="0" latin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/>
            </a:pP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long denom =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1.denominator *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2.denominator;</a:t>
            </a:r>
          </a:p>
          <a:p>
            <a:pPr marR="0" lvl="0" defTabSz="914400" eaLnBrk="0" latinLnBrk="0" hangingPunct="0">
              <a:lnSpc>
                <a:spcPct val="10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/>
            </a:pP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return new Fraction(num, denom);</a:t>
            </a:r>
          </a:p>
          <a:p>
            <a:pPr marR="0" lvl="0" defTabSz="914400" eaLnBrk="0" latin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/>
            </a:pP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marR="0" lvl="0" defTabSz="914400" eaLnBrk="0" latinLnBrk="0" hangingPunct="0">
              <a:lnSpc>
                <a:spcPct val="10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/>
            </a:pP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static Fraction operator *(Fraction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1,Fraction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2)</a:t>
            </a:r>
          </a:p>
          <a:p>
            <a:pPr marR="0" lvl="0" defTabSz="914400" eaLnBrk="0" latin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/>
            </a:pP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marR="0" lvl="0" defTabSz="914400" eaLnBrk="0" latin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/>
            </a:pP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long num =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1.numerator *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2.numerator;</a:t>
            </a:r>
          </a:p>
          <a:p>
            <a:pPr marR="0" lvl="0" defTabSz="914400" eaLnBrk="0" latin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/>
            </a:pP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long denom =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1.denominator *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2.denominator;</a:t>
            </a:r>
          </a:p>
          <a:p>
            <a:pPr marR="0" lvl="0" defTabSz="914400" eaLnBrk="0" latinLnBrk="0" hangingPunct="0">
              <a:lnSpc>
                <a:spcPct val="10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/>
            </a:pP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return new Fraction(num, denom);</a:t>
            </a:r>
          </a:p>
          <a:p>
            <a:pPr marR="0" lvl="0" defTabSz="914400" eaLnBrk="0" latin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/>
            </a:pP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	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	</a:t>
            </a:r>
          </a:p>
          <a:p>
            <a:pPr marR="0" lvl="0" algn="r" defTabSz="914400" eaLnBrk="0" latin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				</a:t>
            </a:r>
            <a:r>
              <a:rPr lang="en-US" sz="2000" b="1" i="1" noProof="1" smtClean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(the example continues)</a:t>
            </a:r>
            <a:endParaRPr lang="bg-BG" sz="2000" b="1" i="1" noProof="1" smtClean="0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0491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sp>
        <p:nvSpPr>
          <p:cNvPr id="42393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442913" indent="-442913">
              <a:lnSpc>
                <a:spcPct val="100000"/>
              </a:lnSpc>
              <a:buFontTx/>
              <a:buAutoNum type="arabicPeriod"/>
            </a:pPr>
            <a:r>
              <a:rPr lang="en-US" dirty="0"/>
              <a:t>Static </a:t>
            </a:r>
            <a:r>
              <a:rPr lang="en-US" dirty="0" smtClean="0"/>
              <a:t>Members</a:t>
            </a:r>
          </a:p>
          <a:p>
            <a:pPr marL="442913" indent="-442913">
              <a:lnSpc>
                <a:spcPct val="100000"/>
              </a:lnSpc>
              <a:buFontTx/>
              <a:buAutoNum type="arabicPeriod"/>
            </a:pPr>
            <a:r>
              <a:rPr lang="en-US" dirty="0" smtClean="0"/>
              <a:t>Namespaces</a:t>
            </a:r>
          </a:p>
          <a:p>
            <a:pPr marL="442913" indent="-442913">
              <a:lnSpc>
                <a:spcPct val="100000"/>
              </a:lnSpc>
              <a:buFontTx/>
              <a:buAutoNum type="arabicPeriod"/>
            </a:pPr>
            <a:r>
              <a:rPr lang="en-US" dirty="0" smtClean="0"/>
              <a:t>Indexers</a:t>
            </a:r>
          </a:p>
          <a:p>
            <a:pPr marL="442913" indent="-442913">
              <a:lnSpc>
                <a:spcPct val="100000"/>
              </a:lnSpc>
              <a:buFontTx/>
              <a:buAutoNum type="arabicPeriod"/>
            </a:pPr>
            <a:r>
              <a:rPr lang="en-US" dirty="0" smtClean="0"/>
              <a:t>Operators</a:t>
            </a:r>
            <a:endParaRPr lang="bg-BG" dirty="0"/>
          </a:p>
        </p:txBody>
      </p:sp>
      <p:sp>
        <p:nvSpPr>
          <p:cNvPr id="423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 of Contents</a:t>
            </a:r>
            <a:endParaRPr lang="bg-BG" dirty="0"/>
          </a:p>
        </p:txBody>
      </p:sp>
      <p:pic>
        <p:nvPicPr>
          <p:cNvPr id="2050" name="Picture 2" descr="C:\Documents\Courses\OOP\OOP Images\Space_Impact_by_Delas04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0054" y="1828800"/>
            <a:ext cx="3932658" cy="3146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 rot="720741">
            <a:off x="5991341" y="609599"/>
            <a:ext cx="4038600" cy="163121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00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+-=/</a:t>
            </a:r>
            <a:endParaRPr lang="en-US" sz="100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  <p:pic>
        <p:nvPicPr>
          <p:cNvPr id="7" name="Picture 2" descr="http://www.graphicsfuel.com/wp-content/uploads/2012/07/books-icon-51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2712" y="3086100"/>
            <a:ext cx="3543300" cy="354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1827211" y="4149436"/>
            <a:ext cx="4038600" cy="224676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0" b="1" cap="none" spc="0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effectLst>
                  <a:reflection blurRad="6350" stA="55000" endA="300" endPos="45500" dir="5400000" sy="-100000" algn="bl" rotWithShape="0"/>
                </a:effectLst>
              </a:rPr>
              <a:t>[</a:t>
            </a:r>
            <a:r>
              <a:rPr lang="en-US" sz="14000" b="1" i="1" dirty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effectLst>
                  <a:reflection blurRad="6350" stA="55000" endA="300" endPos="45500" dir="5400000" sy="-100000" algn="bl" rotWithShape="0"/>
                </a:effectLst>
                <a:latin typeface="+mj-lt"/>
                <a:cs typeface="Consolas" panose="020B0609020204030204" pitchFamily="49" charset="0"/>
              </a:rPr>
              <a:t>5</a:t>
            </a:r>
            <a:r>
              <a:rPr lang="en-US" sz="14000" b="1" cap="none" spc="0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effectLst>
                  <a:reflection blurRad="6350" stA="55000" endA="300" endPos="45500" dir="5400000" sy="-100000" algn="bl" rotWithShape="0"/>
                </a:effectLst>
              </a:rPr>
              <a:t>]</a:t>
            </a:r>
            <a:endParaRPr lang="en-US" sz="14000" b="1" cap="none" spc="0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8008313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Overloading Operators – Example (2)</a:t>
            </a:r>
            <a:endParaRPr lang="en-US" dirty="0"/>
          </a:p>
        </p:txBody>
      </p:sp>
      <p:sp>
        <p:nvSpPr>
          <p:cNvPr id="29698" name="Rectangle 2"/>
          <p:cNvSpPr>
            <a:spLocks noChangeArrowheads="1"/>
          </p:cNvSpPr>
          <p:nvPr/>
        </p:nvSpPr>
        <p:spPr bwMode="auto">
          <a:xfrm>
            <a:off x="684211" y="1261676"/>
            <a:ext cx="10744201" cy="506292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indent="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Unary minus operator</a:t>
            </a:r>
          </a:p>
          <a:p>
            <a:pPr marL="0" indent="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static Fraction operator -(Fraction fraction)</a:t>
            </a:r>
          </a:p>
          <a:p>
            <a:pPr marL="0" indent="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marL="0" indent="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long num = -fraction.numerator;</a:t>
            </a:r>
          </a:p>
          <a:p>
            <a:pPr marL="0" indent="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long denom = fraction.denominator;</a:t>
            </a:r>
          </a:p>
          <a:p>
            <a:pPr marL="0" indent="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return new Fraction(num, denom);</a:t>
            </a:r>
          </a:p>
          <a:p>
            <a:pPr marL="0" indent="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marL="0" indent="0" eaLnBrk="0" hangingPunct="0">
              <a:spcBef>
                <a:spcPts val="18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Operator ++ (the same for prefix and postfix form)</a:t>
            </a:r>
          </a:p>
          <a:p>
            <a:pPr marL="0" indent="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static Fraction operator ++(Fraction fraction)</a:t>
            </a:r>
          </a:p>
          <a:p>
            <a:pPr marL="0" indent="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marL="0" indent="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long num = fraction.numerator + fraction.denominator;</a:t>
            </a:r>
          </a:p>
          <a:p>
            <a:pPr marL="0" indent="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long denom = Frac.denominator;</a:t>
            </a:r>
          </a:p>
          <a:p>
            <a:pPr marL="0" indent="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return new Fraction(num, denom);</a:t>
            </a:r>
          </a:p>
          <a:p>
            <a:pPr marL="0" indent="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	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		</a:t>
            </a:r>
            <a:endParaRPr lang="bg-BG" sz="20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5383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Overloading Operators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Live Demo</a:t>
            </a:r>
            <a:endParaRPr lang="en-US" dirty="0"/>
          </a:p>
        </p:txBody>
      </p:sp>
      <p:pic>
        <p:nvPicPr>
          <p:cNvPr id="8194" name="Picture 2" descr="http://i671.photobucket.com/albums/vv78/perryscave/Unusual/chad-overload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852795" y="1317034"/>
            <a:ext cx="8483235" cy="3325091"/>
          </a:xfrm>
          <a:prstGeom prst="roundRect">
            <a:avLst>
              <a:gd name="adj" fmla="val 995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0642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Namespaces</a:t>
            </a:r>
            <a:endParaRPr lang="bg-B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6212" y="5754968"/>
            <a:ext cx="8938472" cy="719034"/>
          </a:xfrm>
        </p:spPr>
        <p:txBody>
          <a:bodyPr/>
          <a:lstStyle/>
          <a:p>
            <a:r>
              <a:rPr lang="en-US" b="1" dirty="0" smtClean="0"/>
              <a:t>Grouping Classes</a:t>
            </a:r>
            <a:endParaRPr lang="bg-BG" b="1" dirty="0"/>
          </a:p>
        </p:txBody>
      </p:sp>
      <p:pic>
        <p:nvPicPr>
          <p:cNvPr id="49156" name="Picture 4" descr="http://spacewack.makaak.nl/content/galaxies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212" y="990600"/>
            <a:ext cx="4114800" cy="3533139"/>
          </a:xfrm>
          <a:prstGeom prst="roundRect">
            <a:avLst>
              <a:gd name="adj" fmla="val 4376"/>
            </a:avLst>
          </a:prstGeom>
          <a:solidFill>
            <a:srgbClr val="FFFFFF">
              <a:shade val="85000"/>
            </a:srgbClr>
          </a:solidFill>
          <a:ln>
            <a:solidFill>
              <a:schemeClr val="bg1">
                <a:lumMod val="75000"/>
                <a:lumOff val="25000"/>
              </a:schemeClr>
            </a:solidFill>
          </a:ln>
          <a:effectLst/>
        </p:spPr>
      </p:pic>
      <p:pic>
        <p:nvPicPr>
          <p:cNvPr id="3074" name="Picture 2" descr="http://www.scottkim.com/inversions/images/26names.gif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3012" y="1279159"/>
            <a:ext cx="3940334" cy="2956020"/>
          </a:xfrm>
          <a:prstGeom prst="roundRect">
            <a:avLst>
              <a:gd name="adj" fmla="val 4376"/>
            </a:avLst>
          </a:prstGeom>
          <a:solidFill>
            <a:srgbClr val="FFFFFF">
              <a:shade val="85000"/>
            </a:srgbClr>
          </a:solidFill>
          <a:ln>
            <a:solidFill>
              <a:schemeClr val="bg1">
                <a:lumMod val="75000"/>
                <a:lumOff val="25000"/>
              </a:schemeClr>
            </a:solidFill>
          </a:ln>
          <a:effectLst/>
          <a:extLst/>
        </p:spPr>
      </p:pic>
    </p:spTree>
    <p:extLst>
      <p:ext uri="{BB962C8B-B14F-4D97-AF65-F5344CB8AC3E}">
        <p14:creationId xmlns:p14="http://schemas.microsoft.com/office/powerpoint/2010/main" val="3782278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125849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ts val="3500"/>
              </a:lnSpc>
              <a:spcBef>
                <a:spcPct val="23000"/>
              </a:spcBef>
            </a:pP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Namespaces </a:t>
            </a:r>
            <a:r>
              <a:rPr lang="en-US" sz="3200" dirty="0" smtClean="0"/>
              <a:t>logically group type </a:t>
            </a:r>
            <a:r>
              <a:rPr lang="en-US" sz="3200" dirty="0"/>
              <a:t>definitions</a:t>
            </a:r>
          </a:p>
          <a:p>
            <a:pPr lvl="1">
              <a:lnSpc>
                <a:spcPts val="3500"/>
              </a:lnSpc>
              <a:spcBef>
                <a:spcPct val="23000"/>
              </a:spcBef>
            </a:pPr>
            <a:r>
              <a:rPr lang="en-US" sz="3000" dirty="0"/>
              <a:t>May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contain</a:t>
            </a:r>
            <a:r>
              <a:rPr lang="en-US" sz="3000" dirty="0"/>
              <a:t> classes, structures, interfaces, enumerators and other </a:t>
            </a:r>
            <a:r>
              <a:rPr lang="en-US" sz="3000" dirty="0" smtClean="0"/>
              <a:t>types and namespaces</a:t>
            </a:r>
            <a:endParaRPr lang="bg-BG" sz="3000" dirty="0"/>
          </a:p>
          <a:p>
            <a:pPr lvl="1">
              <a:lnSpc>
                <a:spcPts val="3500"/>
              </a:lnSpc>
              <a:spcBef>
                <a:spcPct val="23000"/>
              </a:spcBef>
            </a:pP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Cannot</a:t>
            </a:r>
            <a:r>
              <a:rPr lang="en-US" sz="3000" dirty="0" smtClean="0"/>
              <a:t>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contain</a:t>
            </a:r>
            <a:r>
              <a:rPr lang="en-US" sz="3000" dirty="0"/>
              <a:t> methods and </a:t>
            </a:r>
            <a:r>
              <a:rPr lang="en-US" sz="3000" dirty="0" smtClean="0"/>
              <a:t>data directly</a:t>
            </a:r>
          </a:p>
          <a:p>
            <a:pPr lvl="1">
              <a:lnSpc>
                <a:spcPts val="3500"/>
              </a:lnSpc>
              <a:spcBef>
                <a:spcPct val="23000"/>
              </a:spcBef>
            </a:pPr>
            <a:r>
              <a:rPr lang="en-US" sz="3000" dirty="0"/>
              <a:t>Can be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allocated</a:t>
            </a:r>
            <a:r>
              <a:rPr lang="en-US" sz="3000" dirty="0"/>
              <a:t> in one or several </a:t>
            </a:r>
            <a:r>
              <a:rPr lang="en-US" sz="3000" dirty="0" smtClean="0"/>
              <a:t>files</a:t>
            </a:r>
            <a:endParaRPr lang="en-US" sz="3000" dirty="0"/>
          </a:p>
          <a:p>
            <a:pPr>
              <a:lnSpc>
                <a:spcPts val="3500"/>
              </a:lnSpc>
              <a:spcBef>
                <a:spcPct val="23000"/>
              </a:spcBef>
            </a:pP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C#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n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amespaces</a:t>
            </a:r>
            <a:r>
              <a:rPr lang="en-US" sz="3200" dirty="0" smtClean="0"/>
              <a:t> </a:t>
            </a:r>
            <a:r>
              <a:rPr lang="en-US" sz="3200" dirty="0" smtClean="0"/>
              <a:t>in </a:t>
            </a:r>
            <a:r>
              <a:rPr lang="en-US" sz="3200" dirty="0" smtClean="0"/>
              <a:t>are similar to </a:t>
            </a:r>
            <a:r>
              <a:rPr lang="en-US" sz="3200" dirty="0"/>
              <a:t>C++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namespaces</a:t>
            </a:r>
            <a:r>
              <a:rPr lang="en-US" sz="3200" dirty="0" smtClean="0"/>
              <a:t> and Java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packages</a:t>
            </a:r>
            <a:endParaRPr lang="bg-BG" sz="3200" dirty="0"/>
          </a:p>
          <a:p>
            <a:pPr>
              <a:lnSpc>
                <a:spcPts val="3500"/>
              </a:lnSpc>
              <a:spcBef>
                <a:spcPts val="773"/>
              </a:spcBef>
            </a:pPr>
            <a:r>
              <a:rPr lang="en-US" sz="3200" dirty="0" smtClean="0"/>
              <a:t>Allows </a:t>
            </a:r>
            <a:r>
              <a:rPr lang="en-US" sz="3200" dirty="0" smtClean="0"/>
              <a:t>defining types </a:t>
            </a:r>
            <a:r>
              <a:rPr lang="en-US" sz="3200" dirty="0"/>
              <a:t>with </a:t>
            </a:r>
            <a:r>
              <a:rPr lang="en-US" sz="3200" dirty="0" smtClean="0"/>
              <a:t>duplicated names</a:t>
            </a:r>
          </a:p>
          <a:p>
            <a:pPr lvl="1">
              <a:lnSpc>
                <a:spcPts val="3500"/>
              </a:lnSpc>
              <a:spcBef>
                <a:spcPts val="773"/>
              </a:spcBef>
            </a:pPr>
            <a:r>
              <a:rPr lang="en-US" sz="3000" dirty="0" smtClean="0"/>
              <a:t>E.g. a </a:t>
            </a:r>
            <a:r>
              <a:rPr lang="en-US" sz="3000" dirty="0" smtClean="0"/>
              <a:t>class named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Button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sz="3000" dirty="0" smtClean="0"/>
              <a:t>is found in Windows Forms, in WPF and in ASP.NET Web Forms</a:t>
            </a:r>
          </a:p>
        </p:txBody>
      </p:sp>
      <p:sp>
        <p:nvSpPr>
          <p:cNvPr id="12584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Namespaces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599864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126054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Including </a:t>
            </a:r>
            <a:r>
              <a:rPr lang="en-US" dirty="0"/>
              <a:t>a </a:t>
            </a:r>
            <a:r>
              <a:rPr lang="en-US" dirty="0" smtClean="0"/>
              <a:t>namespace</a:t>
            </a:r>
          </a:p>
          <a:p>
            <a:pPr lvl="1"/>
            <a:r>
              <a:rPr lang="en-US" dirty="0" smtClean="0"/>
              <a:t>The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using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directive is </a:t>
            </a:r>
            <a:r>
              <a:rPr lang="en-US" dirty="0" smtClean="0"/>
              <a:t>put at the start of the file</a:t>
            </a:r>
            <a:endParaRPr lang="en-US" dirty="0"/>
          </a:p>
          <a:p>
            <a:pPr>
              <a:buFontTx/>
              <a:buNone/>
            </a:pPr>
            <a:endParaRPr lang="bg-BG" sz="3000" dirty="0"/>
          </a:p>
          <a:p>
            <a:pPr lvl="1">
              <a:spcBef>
                <a:spcPct val="70000"/>
              </a:spcBef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using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allows direct use of all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types </a:t>
            </a:r>
            <a:r>
              <a:rPr lang="en-US" dirty="0" smtClean="0"/>
              <a:t>in the </a:t>
            </a:r>
            <a:r>
              <a:rPr lang="en-US" dirty="0"/>
              <a:t>namespace</a:t>
            </a:r>
            <a:endParaRPr lang="bg-BG" dirty="0"/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Including </a:t>
            </a:r>
            <a:r>
              <a:rPr lang="en-US" dirty="0"/>
              <a:t>is applied to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current </a:t>
            </a:r>
            <a:r>
              <a:rPr lang="en-US" dirty="0"/>
              <a:t>file</a:t>
            </a:r>
            <a:endParaRPr lang="bg-BG" dirty="0"/>
          </a:p>
          <a:p>
            <a:pPr lvl="1"/>
            <a:r>
              <a:rPr lang="en-US" dirty="0"/>
              <a:t>The directive is written at the </a:t>
            </a:r>
            <a:r>
              <a:rPr lang="en-US" dirty="0" smtClean="0"/>
              <a:t>beginning </a:t>
            </a:r>
            <a:r>
              <a:rPr lang="en-US" dirty="0"/>
              <a:t>of the file </a:t>
            </a:r>
            <a:endParaRPr lang="bg-BG" dirty="0"/>
          </a:p>
          <a:p>
            <a:pPr lvl="1"/>
            <a:r>
              <a:rPr lang="en-US" dirty="0"/>
              <a:t>When </a:t>
            </a:r>
            <a:r>
              <a:rPr lang="en-US" dirty="0" smtClean="0"/>
              <a:t>including </a:t>
            </a:r>
            <a:r>
              <a:rPr lang="en-US" dirty="0"/>
              <a:t>a namespace with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using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its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nested </a:t>
            </a:r>
            <a:r>
              <a:rPr lang="en-US" dirty="0" smtClean="0"/>
              <a:t>namespaces are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not</a:t>
            </a:r>
            <a:r>
              <a:rPr lang="en-US" dirty="0" smtClean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included</a:t>
            </a:r>
            <a:endParaRPr lang="bg-BG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2605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Including </a:t>
            </a:r>
            <a:r>
              <a:rPr lang="en-US" smtClean="0"/>
              <a:t>Namespaces</a:t>
            </a:r>
            <a:endParaRPr lang="bg-BG" dirty="0"/>
          </a:p>
        </p:txBody>
      </p:sp>
      <p:sp>
        <p:nvSpPr>
          <p:cNvPr id="1260548" name="Rectangle 4"/>
          <p:cNvSpPr>
            <a:spLocks noChangeArrowheads="1"/>
          </p:cNvSpPr>
          <p:nvPr/>
        </p:nvSpPr>
        <p:spPr bwMode="auto">
          <a:xfrm>
            <a:off x="989012" y="2667000"/>
            <a:ext cx="9995745" cy="4431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282575" indent="-282575"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4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using System.Windows.Forms;</a:t>
            </a:r>
          </a:p>
        </p:txBody>
      </p:sp>
    </p:spTree>
    <p:extLst>
      <p:ext uri="{BB962C8B-B14F-4D97-AF65-F5344CB8AC3E}">
        <p14:creationId xmlns:p14="http://schemas.microsoft.com/office/powerpoint/2010/main" val="4284391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sp>
        <p:nvSpPr>
          <p:cNvPr id="126259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5000"/>
              </a:lnSpc>
            </a:pPr>
            <a:r>
              <a:rPr lang="en-US" sz="3000" dirty="0"/>
              <a:t>Types</a:t>
            </a:r>
            <a:r>
              <a:rPr lang="bg-BG" sz="3000" dirty="0"/>
              <a:t>, </a:t>
            </a:r>
            <a:r>
              <a:rPr lang="en-US" sz="3000" dirty="0"/>
              <a:t>placed in namespaces, can be used and without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using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000" dirty="0"/>
              <a:t>directive</a:t>
            </a:r>
            <a:r>
              <a:rPr lang="bg-BG" sz="3000" dirty="0"/>
              <a:t>, </a:t>
            </a:r>
            <a:r>
              <a:rPr lang="en-US" sz="3000" dirty="0"/>
              <a:t>by their full name:</a:t>
            </a:r>
          </a:p>
          <a:p>
            <a:pPr>
              <a:lnSpc>
                <a:spcPct val="95000"/>
              </a:lnSpc>
            </a:pPr>
            <a:endParaRPr lang="bg-BG" sz="3000" dirty="0"/>
          </a:p>
          <a:p>
            <a:pPr>
              <a:lnSpc>
                <a:spcPct val="95000"/>
              </a:lnSpc>
            </a:pPr>
            <a:endParaRPr lang="en-US" sz="3000" dirty="0"/>
          </a:p>
          <a:p>
            <a:pPr>
              <a:lnSpc>
                <a:spcPct val="95000"/>
              </a:lnSpc>
            </a:pP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using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000" dirty="0"/>
              <a:t>can create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allies </a:t>
            </a:r>
            <a:r>
              <a:rPr lang="en-US" sz="3000" dirty="0"/>
              <a:t>for namespaces </a:t>
            </a:r>
            <a:r>
              <a:rPr lang="bg-BG" sz="3000" dirty="0"/>
              <a:t>:</a:t>
            </a:r>
          </a:p>
        </p:txBody>
      </p:sp>
      <p:sp>
        <p:nvSpPr>
          <p:cNvPr id="12625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Including Namespaces (2)</a:t>
            </a:r>
            <a:endParaRPr lang="bg-BG" dirty="0"/>
          </a:p>
        </p:txBody>
      </p:sp>
      <p:sp>
        <p:nvSpPr>
          <p:cNvPr id="1262596" name="Rectangle 4"/>
          <p:cNvSpPr>
            <a:spLocks noChangeArrowheads="1"/>
          </p:cNvSpPr>
          <p:nvPr/>
        </p:nvSpPr>
        <p:spPr bwMode="auto">
          <a:xfrm>
            <a:off x="760412" y="4038600"/>
            <a:ext cx="10591800" cy="237500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282575" indent="-282575"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using IO = System.IO;</a:t>
            </a:r>
          </a:p>
          <a:p>
            <a:pPr marL="282575" indent="-282575"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using WinForms = System.Windows.Forms;</a:t>
            </a:r>
          </a:p>
          <a:p>
            <a:pPr marL="282575" indent="-282575" eaLnBrk="0" hangingPunct="0">
              <a:lnSpc>
                <a:spcPct val="100000"/>
              </a:lnSpc>
              <a:spcBef>
                <a:spcPts val="168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IO.StreamReader reader =</a:t>
            </a:r>
          </a:p>
          <a:p>
            <a:pPr marL="282575" indent="-282575"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IO.File.OpenText("file.txt");</a:t>
            </a:r>
          </a:p>
          <a:p>
            <a:pPr marL="282575" indent="-282575" eaLnBrk="0" hangingPunct="0">
              <a:lnSpc>
                <a:spcPct val="100000"/>
              </a:lnSpc>
              <a:spcBef>
                <a:spcPts val="168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WinForms.Form form = new WinForms.Form();</a:t>
            </a:r>
          </a:p>
        </p:txBody>
      </p:sp>
      <p:sp>
        <p:nvSpPr>
          <p:cNvPr id="1262597" name="Rectangle 5"/>
          <p:cNvSpPr>
            <a:spLocks noChangeArrowheads="1"/>
          </p:cNvSpPr>
          <p:nvPr/>
        </p:nvSpPr>
        <p:spPr bwMode="auto">
          <a:xfrm>
            <a:off x="760412" y="2286000"/>
            <a:ext cx="10591800" cy="83099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282575" indent="-282575"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System.IO.StreamReader reader =</a:t>
            </a:r>
          </a:p>
          <a:p>
            <a:pPr marL="282575" indent="-282575"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System.IO.File.OpenText("file.txt");</a:t>
            </a:r>
          </a:p>
        </p:txBody>
      </p:sp>
    </p:spTree>
    <p:extLst>
      <p:ext uri="{BB962C8B-B14F-4D97-AF65-F5344CB8AC3E}">
        <p14:creationId xmlns:p14="http://schemas.microsoft.com/office/powerpoint/2010/main" val="4162404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sp>
        <p:nvSpPr>
          <p:cNvPr id="126464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Divide</a:t>
            </a:r>
            <a:r>
              <a:rPr lang="en-US" dirty="0"/>
              <a:t> the types in your applications </a:t>
            </a:r>
            <a:r>
              <a:rPr lang="en-US" dirty="0" smtClean="0"/>
              <a:t>into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namespaces</a:t>
            </a:r>
          </a:p>
          <a:p>
            <a:pPr lvl="1"/>
            <a:r>
              <a:rPr lang="en-US" dirty="0" smtClean="0"/>
              <a:t>When the types are </a:t>
            </a:r>
            <a:r>
              <a:rPr lang="en-US" dirty="0"/>
              <a:t>too </a:t>
            </a:r>
            <a:r>
              <a:rPr lang="en-US" dirty="0" smtClean="0"/>
              <a:t>much (more than</a:t>
            </a:r>
            <a:r>
              <a:rPr lang="bg-BG" dirty="0" smtClean="0"/>
              <a:t> 15-20</a:t>
            </a:r>
            <a:r>
              <a:rPr lang="en-US" dirty="0" smtClean="0"/>
              <a:t>)</a:t>
            </a:r>
            <a:endParaRPr lang="bg-BG" dirty="0"/>
          </a:p>
          <a:p>
            <a:pPr lvl="1"/>
            <a:r>
              <a:rPr lang="en-US" dirty="0" smtClean="0"/>
              <a:t>Group </a:t>
            </a:r>
            <a:r>
              <a:rPr lang="en-US" dirty="0"/>
              <a:t>the types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logically</a:t>
            </a:r>
            <a:r>
              <a:rPr lang="en-US" dirty="0"/>
              <a:t> </a:t>
            </a:r>
            <a:r>
              <a:rPr lang="en-US" dirty="0" smtClean="0"/>
              <a:t>in namespaces according </a:t>
            </a:r>
            <a:r>
              <a:rPr lang="en-US" dirty="0"/>
              <a:t>to </a:t>
            </a:r>
            <a:r>
              <a:rPr lang="en-US" dirty="0" smtClean="0"/>
              <a:t>their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purpose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dirty="0" smtClean="0"/>
              <a:t>Use </a:t>
            </a:r>
            <a:r>
              <a:rPr lang="en-US" dirty="0"/>
              <a:t>nested namespaces </a:t>
            </a:r>
            <a:r>
              <a:rPr lang="en-US" dirty="0" smtClean="0"/>
              <a:t>when </a:t>
            </a:r>
            <a:r>
              <a:rPr lang="en-US" dirty="0"/>
              <a:t>the types are too </a:t>
            </a:r>
            <a:r>
              <a:rPr lang="en-US" dirty="0" smtClean="0"/>
              <a:t>much</a:t>
            </a:r>
          </a:p>
          <a:p>
            <a:pPr lvl="1"/>
            <a:r>
              <a:rPr lang="en-US" dirty="0" smtClean="0"/>
              <a:t>E.g. for a Tetris game you may have the following namespaces: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Tetris.Core</a:t>
            </a:r>
            <a:r>
              <a:rPr lang="en-US" dirty="0" smtClean="0"/>
              <a:t>,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Tetris.Data</a:t>
            </a:r>
            <a:r>
              <a:rPr lang="en-US" dirty="0" smtClean="0"/>
              <a:t>,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Tetris.Web</a:t>
            </a:r>
            <a:r>
              <a:rPr lang="en-US" dirty="0" smtClean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Tetris.HTML5Client</a:t>
            </a:r>
            <a:endParaRPr lang="en-US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2646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Namespaces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360299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sp>
        <p:nvSpPr>
          <p:cNvPr id="126669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Distribute all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public</a:t>
            </a:r>
            <a:r>
              <a:rPr lang="en-US" dirty="0"/>
              <a:t> types in files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identical</a:t>
            </a:r>
            <a:r>
              <a:rPr lang="en-US" dirty="0"/>
              <a:t> with their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names</a:t>
            </a:r>
          </a:p>
          <a:p>
            <a:pPr lvl="1"/>
            <a:r>
              <a:rPr lang="en-US" dirty="0" smtClean="0"/>
              <a:t>E.g. 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class</a:t>
            </a:r>
            <a:r>
              <a:rPr lang="en-US" dirty="0" smtClean="0"/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dirty="0" smtClean="0"/>
              <a:t> should be in 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file</a:t>
            </a:r>
            <a:r>
              <a:rPr lang="en-US" dirty="0" smtClean="0"/>
              <a:t>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Student.cs</a:t>
            </a:r>
          </a:p>
          <a:p>
            <a:r>
              <a:rPr lang="en-US" dirty="0" smtClean="0"/>
              <a:t>Arrange </a:t>
            </a:r>
            <a:r>
              <a:rPr lang="en-US" dirty="0"/>
              <a:t>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files</a:t>
            </a:r>
            <a:r>
              <a:rPr lang="en-US" dirty="0"/>
              <a:t> in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directories</a:t>
            </a:r>
            <a:r>
              <a:rPr lang="en-US" dirty="0"/>
              <a:t>, corresponding to their namespaces </a:t>
            </a:r>
          </a:p>
          <a:p>
            <a:pPr lvl="1"/>
            <a:r>
              <a:rPr lang="en-US" dirty="0"/>
              <a:t>The directory structure from your </a:t>
            </a:r>
            <a:r>
              <a:rPr lang="en-US" dirty="0" smtClean="0"/>
              <a:t>project </a:t>
            </a:r>
            <a:r>
              <a:rPr lang="en-US" dirty="0"/>
              <a:t>course-code have to reflect </a:t>
            </a:r>
            <a:r>
              <a:rPr lang="en-US" dirty="0" smtClean="0"/>
              <a:t>the </a:t>
            </a:r>
            <a:r>
              <a:rPr lang="en-US" dirty="0"/>
              <a:t>structure of the defined </a:t>
            </a:r>
            <a:r>
              <a:rPr lang="en-US" dirty="0" smtClean="0"/>
              <a:t>namespaces</a:t>
            </a:r>
            <a:endParaRPr lang="bg-BG" dirty="0"/>
          </a:p>
        </p:txBody>
      </p:sp>
      <p:sp>
        <p:nvSpPr>
          <p:cNvPr id="12666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</a:t>
            </a:r>
            <a:r>
              <a:rPr lang="en-US" dirty="0" smtClean="0"/>
              <a:t>Namespaces (2)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221525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714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  <a:effectLst>
            <a:outerShdw dist="17961" dir="2700000" algn="ctr" rotWithShape="0">
              <a:schemeClr val="bg2"/>
            </a:outerShdw>
          </a:effectLst>
        </p:spPr>
        <p:txBody>
          <a:bodyPr anchor="ctr" anchorCtr="0"/>
          <a:lstStyle/>
          <a:p>
            <a:r>
              <a:rPr lang="en-US" dirty="0"/>
              <a:t>Namespaces</a:t>
            </a:r>
            <a:r>
              <a:rPr lang="bg-BG" dirty="0"/>
              <a:t> –</a:t>
            </a:r>
            <a:r>
              <a:rPr lang="en-US" dirty="0"/>
              <a:t> Example</a:t>
            </a:r>
            <a:endParaRPr lang="bg-BG" dirty="0"/>
          </a:p>
        </p:txBody>
      </p:sp>
      <p:sp>
        <p:nvSpPr>
          <p:cNvPr id="1267715" name="Rectangle 3"/>
          <p:cNvSpPr>
            <a:spLocks noChangeArrowheads="1"/>
          </p:cNvSpPr>
          <p:nvPr/>
        </p:nvSpPr>
        <p:spPr bwMode="auto">
          <a:xfrm>
            <a:off x="768151" y="1049338"/>
            <a:ext cx="10709661" cy="535531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282575" indent="-282575"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namespace </a:t>
            </a: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SoftUni.Data</a:t>
            </a:r>
            <a:endParaRPr lang="en-US" altLang="ko-KR" sz="20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282575" indent="-282575"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marL="282575" indent="-282575"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bg-BG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struct Faculty </a:t>
            </a:r>
          </a:p>
          <a:p>
            <a:pPr marL="282575" indent="-282575"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bg-BG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 marL="282575" indent="-282575"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bg-BG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// </a:t>
            </a: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  <a:endParaRPr lang="bg-BG" altLang="ko-KR" sz="20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282575" indent="-282575"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bg-BG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marL="282575" indent="-282575"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bg-BG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class Student</a:t>
            </a:r>
          </a:p>
          <a:p>
            <a:pPr marL="282575" indent="-282575"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bg-BG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 marL="282575" indent="-282575"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bg-BG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// </a:t>
            </a: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  <a:endParaRPr lang="bg-BG" altLang="ko-KR" sz="20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282575" indent="-282575"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bg-BG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marL="282575" indent="-282575"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bg-BG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class Professor </a:t>
            </a:r>
          </a:p>
          <a:p>
            <a:pPr marL="282575" indent="-282575"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bg-BG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 marL="282575" indent="-282575"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bg-BG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// </a:t>
            </a: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  <a:endParaRPr lang="bg-BG" altLang="ko-KR" sz="20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282575" indent="-282575"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bg-BG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marL="282575" indent="-282575"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bg-BG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enum Specialty </a:t>
            </a:r>
          </a:p>
          <a:p>
            <a:pPr marL="282575" indent="-282575"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bg-BG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 marL="282575" indent="-282575"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bg-BG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// </a:t>
            </a: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  <a:endParaRPr lang="bg-BG" altLang="ko-KR" sz="20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282575" indent="-282575"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bg-BG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marL="282575" indent="-282575"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bg-BG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4636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62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  <a:effectLst>
            <a:outerShdw dist="17961" dir="2700000" algn="ctr" rotWithShape="0">
              <a:schemeClr val="bg2"/>
            </a:outerShdw>
          </a:effectLst>
        </p:spPr>
        <p:txBody>
          <a:bodyPr anchor="ctr" anchorCtr="0"/>
          <a:lstStyle/>
          <a:p>
            <a:r>
              <a:rPr lang="en-US" dirty="0"/>
              <a:t>Namespaces</a:t>
            </a:r>
            <a:r>
              <a:rPr lang="bg-BG" dirty="0"/>
              <a:t> –</a:t>
            </a:r>
            <a:r>
              <a:rPr lang="en-US" dirty="0"/>
              <a:t> Example (2)</a:t>
            </a:r>
            <a:endParaRPr lang="bg-BG" dirty="0"/>
          </a:p>
        </p:txBody>
      </p:sp>
      <p:sp>
        <p:nvSpPr>
          <p:cNvPr id="1269763" name="Rectangle 3"/>
          <p:cNvSpPr>
            <a:spLocks noChangeArrowheads="1"/>
          </p:cNvSpPr>
          <p:nvPr/>
        </p:nvSpPr>
        <p:spPr bwMode="auto">
          <a:xfrm>
            <a:off x="681390" y="1010939"/>
            <a:ext cx="10796420" cy="561846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282575" indent="-282575"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namespace </a:t>
            </a:r>
            <a:r>
              <a:rPr lang="en-US" altLang="ko-KR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SoftUni.UI</a:t>
            </a:r>
            <a:endParaRPr lang="en-US" altLang="ko-KR" sz="18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282575" indent="-282575"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marL="282575" indent="-282575"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bg-BG" altLang="ko-KR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altLang="ko-KR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class StudentAdminForm : System.Windows.Forms.Form</a:t>
            </a:r>
          </a:p>
          <a:p>
            <a:pPr marL="282575" indent="-282575"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bg-BG" altLang="ko-KR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 marL="282575" indent="-282575"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bg-BG" altLang="ko-KR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// </a:t>
            </a:r>
            <a:r>
              <a:rPr lang="en-US" altLang="ko-KR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  <a:endParaRPr lang="bg-BG" altLang="ko-KR" sz="18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282575" indent="-282575"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bg-BG" altLang="ko-KR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marL="282575" indent="-282575"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bg-BG" altLang="ko-KR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altLang="ko-KR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class ProfessorAdminForm : System.Windows.Forms.Form</a:t>
            </a:r>
          </a:p>
          <a:p>
            <a:pPr marL="282575" indent="-282575"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bg-BG" altLang="ko-KR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 marL="282575" indent="-282575"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bg-BG" altLang="ko-KR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// </a:t>
            </a:r>
            <a:r>
              <a:rPr lang="en-US" altLang="ko-KR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  <a:endParaRPr lang="bg-BG" altLang="ko-KR" sz="18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282575" indent="-282575"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bg-BG" altLang="ko-KR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marL="282575" indent="-282575"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bg-BG" altLang="ko-KR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marL="282575" indent="-282575"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namespace </a:t>
            </a:r>
            <a:r>
              <a:rPr lang="en-US" altLang="ko-KR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SoftUni</a:t>
            </a:r>
            <a:endParaRPr lang="en-US" altLang="ko-KR" sz="18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282575" indent="-282575"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marL="282575" indent="-282575"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bg-BG" altLang="ko-KR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altLang="ko-KR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class AdministrationSystem</a:t>
            </a:r>
          </a:p>
          <a:p>
            <a:pPr marL="282575" indent="-282575"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bg-BG" altLang="ko-KR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 marL="282575" indent="-282575"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bg-BG" altLang="ko-KR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</a:t>
            </a:r>
            <a:r>
              <a:rPr lang="en-US" altLang="ko-KR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static void Main()</a:t>
            </a:r>
          </a:p>
          <a:p>
            <a:pPr marL="282575" indent="-282575"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bg-BG" altLang="ko-KR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{</a:t>
            </a:r>
          </a:p>
          <a:p>
            <a:pPr marL="282575" indent="-282575"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bg-BG" altLang="ko-KR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// </a:t>
            </a:r>
            <a:r>
              <a:rPr lang="en-US" altLang="ko-KR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  <a:endParaRPr lang="bg-BG" altLang="ko-KR" sz="18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282575" indent="-282575"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bg-BG" altLang="ko-KR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}</a:t>
            </a:r>
          </a:p>
          <a:p>
            <a:pPr marL="282575" indent="-282575"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bg-BG" altLang="ko-KR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marL="282575" indent="-282575"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bg-BG" altLang="ko-KR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66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SoftUni Diamond Partners</a:t>
            </a:r>
            <a:endParaRPr lang="bg-BG" dirty="0"/>
          </a:p>
        </p:txBody>
      </p:sp>
      <p:pic>
        <p:nvPicPr>
          <p:cNvPr id="1027" name="Picture 3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033" y="1427074"/>
            <a:ext cx="3473178" cy="1236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1811" y="1427088"/>
            <a:ext cx="2695672" cy="1236975"/>
          </a:xfrm>
          <a:prstGeom prst="rect">
            <a:avLst/>
          </a:prstGeom>
        </p:spPr>
      </p:pic>
      <p:pic>
        <p:nvPicPr>
          <p:cNvPr id="4" name="Picture 3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58904" y="1427074"/>
            <a:ext cx="3738707" cy="1236650"/>
          </a:xfrm>
          <a:prstGeom prst="rect">
            <a:avLst/>
          </a:prstGeom>
        </p:spPr>
      </p:pic>
      <p:pic>
        <p:nvPicPr>
          <p:cNvPr id="5" name="Picture 4">
            <a:hlinkClick r:id="rId9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1811" y="3250872"/>
            <a:ext cx="2895601" cy="1140691"/>
          </a:xfrm>
          <a:prstGeom prst="rect">
            <a:avLst/>
          </a:prstGeom>
        </p:spPr>
      </p:pic>
      <p:pic>
        <p:nvPicPr>
          <p:cNvPr id="6" name="Picture 5">
            <a:hlinkClick r:id="rId11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828589" y="3250871"/>
            <a:ext cx="2970677" cy="1140691"/>
          </a:xfrm>
          <a:prstGeom prst="rect">
            <a:avLst/>
          </a:prstGeom>
        </p:spPr>
      </p:pic>
      <p:pic>
        <p:nvPicPr>
          <p:cNvPr id="7" name="Picture 6">
            <a:hlinkClick r:id="rId13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200444" y="3250875"/>
            <a:ext cx="4501767" cy="1140691"/>
          </a:xfrm>
          <a:prstGeom prst="rect">
            <a:avLst/>
          </a:prstGeom>
        </p:spPr>
      </p:pic>
      <p:pic>
        <p:nvPicPr>
          <p:cNvPr id="9" name="Picture 8">
            <a:hlinkClick r:id="rId15"/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31811" y="4978371"/>
            <a:ext cx="4645555" cy="89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532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  <p:sp>
        <p:nvSpPr>
          <p:cNvPr id="1271812" name="Rectangle 4"/>
          <p:cNvSpPr>
            <a:spLocks noGrp="1" noChangeArrowheads="1"/>
          </p:cNvSpPr>
          <p:nvPr>
            <p:ph idx="1"/>
          </p:nvPr>
        </p:nvSpPr>
        <p:spPr>
          <a:noFill/>
          <a:ln/>
          <a:effectLst>
            <a:outerShdw dist="17961" dir="2700000" algn="ctr" rotWithShape="0">
              <a:schemeClr val="bg2"/>
            </a:outerShdw>
          </a:effectLst>
        </p:spPr>
        <p:txBody>
          <a:bodyPr/>
          <a:lstStyle/>
          <a:p>
            <a:r>
              <a:rPr lang="en-US" dirty="0"/>
              <a:t>Recommended directory structure and </a:t>
            </a:r>
            <a:r>
              <a:rPr lang="en-US" dirty="0" smtClean="0"/>
              <a:t>class organization</a:t>
            </a:r>
            <a:endParaRPr lang="bg-BG" dirty="0"/>
          </a:p>
        </p:txBody>
      </p:sp>
      <p:sp>
        <p:nvSpPr>
          <p:cNvPr id="12718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Namespaces</a:t>
            </a:r>
            <a:r>
              <a:rPr lang="bg-BG" dirty="0"/>
              <a:t> –</a:t>
            </a:r>
            <a:r>
              <a:rPr lang="en-US" dirty="0"/>
              <a:t> Example (3)</a:t>
            </a:r>
            <a:endParaRPr lang="bg-B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7636" y="2133600"/>
            <a:ext cx="4270376" cy="3987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266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://foundwalls.com/wallpapers/2012/04/space-stars-galaxy-universe-andromeda-nebula-1050x1680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4648" y="1540264"/>
            <a:ext cx="4615517" cy="3218075"/>
          </a:xfrm>
          <a:prstGeom prst="ellipse">
            <a:avLst/>
          </a:prstGeom>
          <a:scene3d>
            <a:camera prst="perspectiveHeroicExtremeRightFacing" fov="7200000">
              <a:rot lat="278267" lon="20746329" rev="90658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4953000"/>
            <a:ext cx="8938472" cy="820600"/>
          </a:xfrm>
        </p:spPr>
        <p:txBody>
          <a:bodyPr/>
          <a:lstStyle/>
          <a:p>
            <a:r>
              <a:rPr lang="en-US" dirty="0" smtClean="0"/>
              <a:t>Namespaces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body" idx="1"/>
          </p:nvPr>
        </p:nvSpPr>
        <p:spPr>
          <a:xfrm>
            <a:off x="1446212" y="5788744"/>
            <a:ext cx="8938472" cy="688256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412" y="1540265"/>
            <a:ext cx="4171420" cy="3023414"/>
          </a:xfrm>
          <a:prstGeom prst="roundRect">
            <a:avLst>
              <a:gd name="adj" fmla="val 1246"/>
            </a:avLst>
          </a:prstGeom>
          <a:scene3d>
            <a:camera prst="perspectiveHeroicExtremeRightFacing" fov="3900000">
              <a:rot lat="347887" lon="1254237" rev="21588578"/>
            </a:camera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3786640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17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58775" indent="-358775"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Static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members</a:t>
            </a:r>
            <a:r>
              <a:rPr lang="en-US" dirty="0" smtClean="0"/>
              <a:t> are shared between all instances</a:t>
            </a:r>
          </a:p>
          <a:p>
            <a:pPr marL="706438" lvl="1" indent="-358775">
              <a:lnSpc>
                <a:spcPct val="100000"/>
              </a:lnSpc>
            </a:pPr>
            <a:r>
              <a:rPr lang="en-US" dirty="0" smtClean="0"/>
              <a:t>Instance members are per object</a:t>
            </a:r>
            <a:endParaRPr lang="en-US" dirty="0"/>
          </a:p>
          <a:p>
            <a:pPr marL="500117" indent="-457200"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Indexers </a:t>
            </a:r>
            <a:r>
              <a:rPr lang="en-US" dirty="0" smtClean="0"/>
              <a:t>allow indexed access to class data</a:t>
            </a:r>
            <a:endParaRPr lang="en-US" dirty="0" smtClean="0">
              <a:solidFill>
                <a:schemeClr val="tx2">
                  <a:lumMod val="75000"/>
                </a:schemeClr>
              </a:solidFill>
            </a:endParaRPr>
          </a:p>
          <a:p>
            <a:pPr marL="500117" indent="-457200"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Operator overloading </a:t>
            </a:r>
            <a:r>
              <a:rPr lang="en-US" dirty="0" smtClean="0"/>
              <a:t>redefining the</a:t>
            </a:r>
            <a:br>
              <a:rPr lang="en-US" dirty="0" smtClean="0"/>
            </a:br>
            <a:r>
              <a:rPr lang="en-US" dirty="0" smtClean="0"/>
              <a:t>functionality </a:t>
            </a:r>
            <a:r>
              <a:rPr lang="en-US" dirty="0" smtClean="0"/>
              <a:t>of the standard </a:t>
            </a:r>
            <a:r>
              <a:rPr lang="en-US" dirty="0" smtClean="0"/>
              <a:t>operators</a:t>
            </a:r>
          </a:p>
          <a:p>
            <a:pPr marL="500117" indent="-457200"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Namespaces </a:t>
            </a:r>
            <a:r>
              <a:rPr lang="en-US" dirty="0"/>
              <a:t>are </a:t>
            </a:r>
            <a:r>
              <a:rPr lang="en-US" dirty="0" smtClean="0"/>
              <a:t>logically group </a:t>
            </a:r>
            <a:r>
              <a:rPr lang="en-US" dirty="0"/>
              <a:t>code</a:t>
            </a:r>
            <a:br>
              <a:rPr lang="en-US" dirty="0"/>
            </a:br>
            <a:r>
              <a:rPr lang="en-US" dirty="0"/>
              <a:t>around some particular functionality </a:t>
            </a:r>
            <a:endParaRPr lang="en-US" dirty="0" smtClean="0"/>
          </a:p>
        </p:txBody>
      </p:sp>
      <p:sp>
        <p:nvSpPr>
          <p:cNvPr id="434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</a:t>
            </a:r>
            <a:endParaRPr lang="bg-BG"/>
          </a:p>
        </p:txBody>
      </p:sp>
      <p:pic>
        <p:nvPicPr>
          <p:cNvPr id="5" name="Picture 4" descr="D:\_WORK PROJECTS\Nakov\Presentation Slides Design\Question Summary Slide\Store\minions summary cop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142412" y="1676400"/>
            <a:ext cx="2590800" cy="2590800"/>
          </a:xfrm>
          <a:prstGeom prst="rect">
            <a:avLst/>
          </a:prstGeom>
          <a:noFill/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5270" t="2465" r="12016" b="4939"/>
          <a:stretch/>
        </p:blipFill>
        <p:spPr>
          <a:xfrm>
            <a:off x="9245908" y="4884415"/>
            <a:ext cx="2383807" cy="1440185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92418096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>
                <a:hlinkClick r:id="rId3"/>
              </a:rPr>
              <a:t>https://softuni.bg/trainings/coursesinstances/details/8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88815" y="117000"/>
            <a:ext cx="9531686" cy="797400"/>
          </a:xfrm>
        </p:spPr>
        <p:txBody>
          <a:bodyPr>
            <a:normAutofit/>
          </a:bodyPr>
          <a:lstStyle/>
          <a:p>
            <a:r>
              <a:rPr lang="en-US" dirty="0" smtClean="0"/>
              <a:t>OOP – Static Members and Namespaces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8524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License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</a:t>
            </a:r>
            <a:r>
              <a:rPr lang="en-US" dirty="0" smtClean="0"/>
              <a:t>course (slides, examples, demos, videos, homework, etc.)</a:t>
            </a:r>
            <a:br>
              <a:rPr lang="en-US" dirty="0" smtClean="0"/>
            </a:br>
            <a:r>
              <a:rPr lang="en-US" dirty="0" smtClean="0"/>
              <a:t>is </a:t>
            </a:r>
            <a:r>
              <a:rPr lang="en-US" dirty="0"/>
              <a:t>licensed </a:t>
            </a:r>
            <a:r>
              <a:rPr lang="en-US" dirty="0" smtClean="0"/>
              <a:t>under </a:t>
            </a:r>
            <a:r>
              <a:rPr lang="en-US" dirty="0"/>
              <a:t>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4.0 International</a:t>
            </a:r>
            <a:r>
              <a:rPr lang="en-US" dirty="0"/>
              <a:t>" </a:t>
            </a:r>
            <a:r>
              <a:rPr lang="en-US" dirty="0" smtClean="0"/>
              <a:t>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88815" y="4724400"/>
            <a:ext cx="11804822" cy="1997079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2400" dirty="0" smtClean="0"/>
              <a:t>Attribution: this work may contain portions from</a:t>
            </a:r>
          </a:p>
          <a:p>
            <a:pPr lvl="1"/>
            <a:r>
              <a:rPr lang="en-US" sz="2000" dirty="0" smtClean="0"/>
              <a:t>"</a:t>
            </a:r>
            <a:r>
              <a:rPr lang="en-US" sz="2000" dirty="0" smtClean="0">
                <a:hlinkClick r:id="rId5"/>
              </a:rPr>
              <a:t>OOP</a:t>
            </a:r>
            <a:r>
              <a:rPr lang="en-US" sz="2000" dirty="0" smtClean="0"/>
              <a:t>" </a:t>
            </a:r>
            <a:r>
              <a:rPr lang="en-US" sz="2000" dirty="0"/>
              <a:t>course by </a:t>
            </a:r>
            <a:r>
              <a:rPr lang="en-US" sz="2000" noProof="1"/>
              <a:t>Telerik Academy</a:t>
            </a:r>
            <a:r>
              <a:rPr lang="en-US" sz="2000" dirty="0"/>
              <a:t> under </a:t>
            </a:r>
            <a:r>
              <a:rPr lang="en-US" sz="2000" dirty="0">
                <a:hlinkClick r:id="rId6"/>
              </a:rPr>
              <a:t>CC-BY-NC-SA</a:t>
            </a:r>
            <a:r>
              <a:rPr lang="en-US" sz="2000" dirty="0"/>
              <a:t> license</a:t>
            </a:r>
          </a:p>
        </p:txBody>
      </p:sp>
    </p:spTree>
    <p:extLst>
      <p:ext uri="{BB962C8B-B14F-4D97-AF65-F5344CB8AC3E}">
        <p14:creationId xmlns:p14="http://schemas.microsoft.com/office/powerpoint/2010/main" val="3687713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Software University Foundation 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University </a:t>
            </a:r>
            <a:r>
              <a:rPr lang="en-US" dirty="0"/>
              <a:t>@ </a:t>
            </a:r>
            <a:r>
              <a:rPr lang="en-US" dirty="0" smtClean="0"/>
              <a:t>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</a:t>
            </a:r>
            <a:r>
              <a:rPr lang="en-US" dirty="0"/>
              <a:t>University @ </a:t>
            </a:r>
            <a:r>
              <a:rPr lang="en-US" dirty="0" smtClean="0"/>
              <a:t>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 smtClean="0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title="Software University">
            <a:hlinkClick r:id="rId4" tooltip="Software University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59438" y="1594686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10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title="Software University Videos @ YouTube">
            <a:hlinkClick r:id="rId6" tooltip="Software University YouTube Video Channel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7" tooltip="Software University Discussion Forum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583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3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Static Members</a:t>
            </a:r>
            <a:endParaRPr lang="en-US" noProof="1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446212" y="5754968"/>
            <a:ext cx="8938472" cy="715956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Static vs. Instance Members</a:t>
            </a:r>
            <a:endParaRPr lang="en-US" b="1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5362" name="Picture 2" descr="http://www.bnl.gov/bnlweb/Museum/photos/Science%20Museum/D0330399.JPE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6455" y="1295400"/>
            <a:ext cx="3453500" cy="3264408"/>
          </a:xfrm>
          <a:prstGeom prst="roundRect">
            <a:avLst>
              <a:gd name="adj" fmla="val 8522"/>
            </a:avLst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5233723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74035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363538" indent="-363538">
              <a:tabLst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Static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members </a:t>
            </a:r>
            <a:r>
              <a:rPr lang="en-US" dirty="0" smtClean="0"/>
              <a:t>are </a:t>
            </a:r>
            <a:r>
              <a:rPr lang="en-US" dirty="0"/>
              <a:t>associated with </a:t>
            </a:r>
            <a:r>
              <a:rPr lang="en-US" dirty="0" smtClean="0"/>
              <a:t>a </a:t>
            </a:r>
            <a:r>
              <a:rPr lang="en-US" dirty="0" smtClean="0"/>
              <a:t>class (type)</a:t>
            </a:r>
          </a:p>
          <a:p>
            <a:pPr marL="668284" lvl="1" indent="-363538"/>
            <a:r>
              <a:rPr lang="en-US" dirty="0" smtClean="0"/>
              <a:t>Rather </a:t>
            </a:r>
            <a:r>
              <a:rPr lang="en-US" dirty="0" smtClean="0"/>
              <a:t>than </a:t>
            </a:r>
            <a:r>
              <a:rPr lang="en-US" dirty="0"/>
              <a:t>with an </a:t>
            </a:r>
            <a:r>
              <a:rPr lang="en-US" dirty="0" smtClean="0"/>
              <a:t>object (instance)</a:t>
            </a:r>
          </a:p>
          <a:p>
            <a:pPr marL="668284" lvl="1" indent="-363538"/>
            <a:r>
              <a:rPr lang="en-US" dirty="0"/>
              <a:t>Defined with the modifier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static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marL="363538" indent="-363538">
              <a:tabLst/>
            </a:pPr>
            <a:r>
              <a:rPr lang="en-US" dirty="0" smtClean="0"/>
              <a:t>Static can </a:t>
            </a:r>
            <a:r>
              <a:rPr lang="en-US" dirty="0"/>
              <a:t>be used </a:t>
            </a:r>
            <a:r>
              <a:rPr lang="en-US" dirty="0" smtClean="0"/>
              <a:t>for</a:t>
            </a:r>
            <a:endParaRPr lang="en-US" dirty="0"/>
          </a:p>
          <a:p>
            <a:pPr marL="712788" lvl="1" indent="-355600"/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Fields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marL="712788" lvl="1" indent="-355600"/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Properties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marL="712788" lvl="1" indent="-355600"/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Methods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marL="712788" lvl="1" indent="-355600"/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Events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marL="712788" lvl="1" indent="-355600"/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Constructors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7403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Static Members</a:t>
            </a:r>
            <a:endParaRPr lang="bg-BG" dirty="0"/>
          </a:p>
        </p:txBody>
      </p:sp>
      <p:pic>
        <p:nvPicPr>
          <p:cNvPr id="13315" name="Picture 3" descr="C:\Trash\static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7412" y="3505200"/>
            <a:ext cx="4138842" cy="2602523"/>
          </a:xfrm>
          <a:prstGeom prst="roundRect">
            <a:avLst>
              <a:gd name="adj" fmla="val 8093"/>
            </a:avLst>
          </a:prstGeom>
          <a:noFill/>
          <a:ln w="3175">
            <a:solidFill>
              <a:schemeClr val="accent5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26274232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74137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361950" indent="-361950">
              <a:lnSpc>
                <a:spcPct val="100000"/>
              </a:lnSpc>
              <a:tabLst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Static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: </a:t>
            </a:r>
            <a:endParaRPr lang="en-US" dirty="0" smtClean="0">
              <a:solidFill>
                <a:schemeClr val="tx2">
                  <a:lumMod val="75000"/>
                </a:schemeClr>
              </a:solidFill>
            </a:endParaRPr>
          </a:p>
          <a:p>
            <a:pPr marL="712788" lvl="1" indent="-355600">
              <a:lnSpc>
                <a:spcPct val="100000"/>
              </a:lnSpc>
            </a:pPr>
            <a:r>
              <a:rPr lang="en-US" dirty="0" smtClean="0"/>
              <a:t>Associated </a:t>
            </a:r>
            <a:r>
              <a:rPr lang="en-US" dirty="0"/>
              <a:t>with a </a:t>
            </a:r>
            <a:r>
              <a:rPr lang="en-US" dirty="0" smtClean="0"/>
              <a:t>type (class), </a:t>
            </a:r>
            <a:r>
              <a:rPr lang="en-US" dirty="0"/>
              <a:t>not with an instance</a:t>
            </a:r>
          </a:p>
          <a:p>
            <a:pPr marL="361950" indent="-361950">
              <a:lnSpc>
                <a:spcPct val="100000"/>
              </a:lnSpc>
              <a:tabLst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Non-Static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: </a:t>
            </a:r>
            <a:endParaRPr lang="en-US" dirty="0" smtClean="0">
              <a:solidFill>
                <a:schemeClr val="tx2">
                  <a:lumMod val="75000"/>
                </a:schemeClr>
              </a:solidFill>
            </a:endParaRPr>
          </a:p>
          <a:p>
            <a:pPr marL="712788" lvl="1" indent="-355600">
              <a:lnSpc>
                <a:spcPct val="100000"/>
              </a:lnSpc>
            </a:pPr>
            <a:r>
              <a:rPr lang="en-US" dirty="0" smtClean="0"/>
              <a:t>The opposite, associated with an </a:t>
            </a:r>
            <a:r>
              <a:rPr lang="en-US" dirty="0" smtClean="0"/>
              <a:t>instance (object)</a:t>
            </a:r>
            <a:endParaRPr lang="en-US" dirty="0"/>
          </a:p>
          <a:p>
            <a:pPr marL="361950" indent="-361950">
              <a:lnSpc>
                <a:spcPct val="100000"/>
              </a:lnSpc>
              <a:tabLst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Static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: </a:t>
            </a:r>
            <a:endParaRPr lang="en-US" dirty="0" smtClean="0">
              <a:solidFill>
                <a:schemeClr val="tx2">
                  <a:lumMod val="75000"/>
                </a:schemeClr>
              </a:solidFill>
            </a:endParaRPr>
          </a:p>
          <a:p>
            <a:pPr marL="712788" lvl="1" indent="-355600">
              <a:lnSpc>
                <a:spcPct val="100000"/>
              </a:lnSpc>
            </a:pPr>
            <a:r>
              <a:rPr lang="en-US" dirty="0" smtClean="0"/>
              <a:t>Initialized just before the type </a:t>
            </a:r>
            <a:r>
              <a:rPr lang="en-US" dirty="0"/>
              <a:t>is </a:t>
            </a:r>
            <a:r>
              <a:rPr lang="en-US" dirty="0" smtClean="0"/>
              <a:t>used for </a:t>
            </a:r>
            <a:r>
              <a:rPr lang="en-US" dirty="0"/>
              <a:t>the first </a:t>
            </a:r>
            <a:r>
              <a:rPr lang="en-US" dirty="0" smtClean="0"/>
              <a:t>time</a:t>
            </a:r>
            <a:endParaRPr lang="en-US" dirty="0">
              <a:solidFill>
                <a:schemeClr val="hlink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 marL="361950" indent="-361950">
              <a:lnSpc>
                <a:spcPct val="100000"/>
              </a:lnSpc>
              <a:tabLst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Non-Static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:</a:t>
            </a:r>
          </a:p>
          <a:p>
            <a:pPr marL="712788" lvl="1" indent="-355600">
              <a:lnSpc>
                <a:spcPct val="100000"/>
              </a:lnSpc>
            </a:pPr>
            <a:r>
              <a:rPr lang="en-US" dirty="0" smtClean="0"/>
              <a:t>Initialized </a:t>
            </a:r>
            <a:r>
              <a:rPr lang="en-US" dirty="0"/>
              <a:t>when the constructor is called</a:t>
            </a:r>
          </a:p>
        </p:txBody>
      </p:sp>
      <p:sp>
        <p:nvSpPr>
          <p:cNvPr id="7413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Static vs. </a:t>
            </a:r>
            <a:r>
              <a:rPr lang="en-US" dirty="0" smtClean="0"/>
              <a:t>Non-Static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07700131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Static Counter – Example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22414" y="1143000"/>
            <a:ext cx="10943998" cy="526297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class Person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private </a:t>
            </a:r>
            <a:r>
              <a:rPr lang="en-US" altLang="ko-KR" sz="21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</a:t>
            </a:r>
            <a:r>
              <a:rPr lang="en-US" altLang="ko-KR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int instanceCounter = </a:t>
            </a:r>
            <a:r>
              <a:rPr lang="en-US" altLang="ko-KR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</a:t>
            </a:r>
            <a:r>
              <a:rPr lang="en-US" altLang="ko-KR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endParaRPr lang="en-US" altLang="ko-KR" sz="21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string Name { get; set</a:t>
            </a:r>
            <a:r>
              <a:rPr lang="en-US" altLang="ko-KR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</a:t>
            </a:r>
            <a:r>
              <a:rPr lang="en-US" altLang="ko-KR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endParaRPr lang="en-US" altLang="ko-KR" sz="21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</a:t>
            </a:r>
            <a:r>
              <a:rPr lang="en-US" altLang="ko-KR" sz="21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</a:t>
            </a:r>
            <a:r>
              <a:rPr lang="en-US" altLang="ko-KR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int PersonCounter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</a:t>
            </a:r>
            <a:r>
              <a:rPr lang="en-US" altLang="ko-KR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get { </a:t>
            </a:r>
            <a:r>
              <a:rPr lang="en-US" altLang="ko-KR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return </a:t>
            </a:r>
            <a:r>
              <a:rPr lang="en-US" altLang="ko-KR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Person.instanceCounter</a:t>
            </a:r>
            <a:r>
              <a:rPr lang="en-US" altLang="ko-KR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}</a:t>
            </a:r>
            <a:endParaRPr lang="en-US" altLang="ko-KR" sz="21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endParaRPr lang="en-US" altLang="ko-KR" sz="21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Person(string name = null)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Person.instanceCounter++;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this.Name = name;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altLang="ko-KR" sz="1800" b="1" i="1" noProof="1" smtClean="0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03726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7444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Static </a:t>
            </a:r>
            <a:r>
              <a:rPr lang="en-US" dirty="0" smtClean="0"/>
              <a:t>Members – Example</a:t>
            </a:r>
            <a:endParaRPr lang="bg-BG" dirty="0"/>
          </a:p>
        </p:txBody>
      </p:sp>
      <p:sp>
        <p:nvSpPr>
          <p:cNvPr id="744452" name="Rectangle 4"/>
          <p:cNvSpPr>
            <a:spLocks noChangeArrowheads="1"/>
          </p:cNvSpPr>
          <p:nvPr/>
        </p:nvSpPr>
        <p:spPr bwMode="auto">
          <a:xfrm>
            <a:off x="608012" y="1143000"/>
            <a:ext cx="10896600" cy="526297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class SqrtPrecalculated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public const int MAX_VALUE = 10000;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// Static field 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private </a:t>
            </a:r>
            <a:r>
              <a:rPr lang="en-US" altLang="ko-KR" sz="21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</a:t>
            </a:r>
            <a:r>
              <a:rPr lang="en-US" altLang="ko-KR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int[] sqrtValues; 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endParaRPr lang="en-US" altLang="ko-KR" sz="21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// Static constructor 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altLang="ko-KR" sz="21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</a:t>
            </a:r>
            <a:r>
              <a:rPr lang="en-US" altLang="ko-KR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SqrtPrecalculated()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{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sqrtValues = new int[MAX_VALUE + 1];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for (int i = 0; i &lt; sqrtValues.Length; i++)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{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sqrtValues[i] = (int)Math.Sqrt(i);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}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altLang="ko-KR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						      </a:t>
            </a:r>
            <a:r>
              <a:rPr lang="en-US" altLang="ko-KR" sz="1800" b="1" i="1" noProof="1" smtClean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altLang="ko-KR" sz="1800" b="1" i="1" noProof="1" smtClean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example continues)</a:t>
            </a:r>
          </a:p>
        </p:txBody>
      </p:sp>
      <p:pic>
        <p:nvPicPr>
          <p:cNvPr id="9217" name="Picture 1" descr="C:\Trash\static-electricity-child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1412" y="1447800"/>
            <a:ext cx="2456949" cy="1890713"/>
          </a:xfrm>
          <a:prstGeom prst="ellipse">
            <a:avLst/>
          </a:prstGeom>
          <a:noFill/>
          <a:ln>
            <a:solidFill>
              <a:schemeClr val="accent5">
                <a:lumMod val="7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236424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8345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Static </a:t>
            </a:r>
            <a:r>
              <a:rPr lang="en-US" dirty="0" smtClean="0"/>
              <a:t>Members </a:t>
            </a:r>
            <a:r>
              <a:rPr lang="en-US" dirty="0"/>
              <a:t>– </a:t>
            </a:r>
            <a:r>
              <a:rPr lang="en-US" dirty="0" smtClean="0"/>
              <a:t>Example </a:t>
            </a:r>
            <a:r>
              <a:rPr lang="en-US" dirty="0"/>
              <a:t>(2)</a:t>
            </a:r>
            <a:endParaRPr lang="bg-BG" dirty="0"/>
          </a:p>
        </p:txBody>
      </p:sp>
      <p:sp>
        <p:nvSpPr>
          <p:cNvPr id="834563" name="Rectangle 3"/>
          <p:cNvSpPr>
            <a:spLocks noChangeArrowheads="1"/>
          </p:cNvSpPr>
          <p:nvPr/>
        </p:nvSpPr>
        <p:spPr bwMode="auto">
          <a:xfrm>
            <a:off x="608012" y="1384786"/>
            <a:ext cx="10896600" cy="493981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// Static method 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public </a:t>
            </a:r>
            <a:r>
              <a:rPr lang="en-US" altLang="ko-KR" sz="21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</a:t>
            </a:r>
            <a:r>
              <a:rPr lang="en-US" altLang="ko-KR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int GetSqrt(int value)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{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return sqrtValues[value];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}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endParaRPr lang="en-US" altLang="ko-KR" sz="21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 SqrtTest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static void Main()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{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  </a:t>
            </a:r>
            <a:r>
              <a:rPr lang="en-US" altLang="ko-KR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altLang="ko-KR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Console.WriteLine(SqrtPrecalculated.GetSqrt(254</a:t>
            </a:r>
            <a:r>
              <a:rPr lang="en-US" altLang="ko-KR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));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// Result: 15</a:t>
            </a:r>
            <a:endParaRPr lang="en-US" altLang="ko-KR" sz="21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}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altLang="ko-KR" sz="21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7172" name="Picture 4" descr="http://antistaticsolution.net/images/static_electricity/static_electricity_250x251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0047" y="1770965"/>
            <a:ext cx="2832729" cy="2133600"/>
          </a:xfrm>
          <a:prstGeom prst="roundRect">
            <a:avLst>
              <a:gd name="adj" fmla="val 9071"/>
            </a:avLst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25785609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Software-University-Foundation</Template>
  <TotalTime>0</TotalTime>
  <Words>1880</Words>
  <Application>Microsoft Office PowerPoint</Application>
  <PresentationFormat>Custom</PresentationFormat>
  <Paragraphs>386</Paragraphs>
  <Slides>35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2" baseType="lpstr">
      <vt:lpstr>Arial</vt:lpstr>
      <vt:lpstr>Calibri</vt:lpstr>
      <vt:lpstr>Consolas</vt:lpstr>
      <vt:lpstr>HY중고딕</vt:lpstr>
      <vt:lpstr>Wingdings</vt:lpstr>
      <vt:lpstr>Wingdings 2</vt:lpstr>
      <vt:lpstr>SoftUni 16x9</vt:lpstr>
      <vt:lpstr>Static Members  and Namespaces</vt:lpstr>
      <vt:lpstr>Table of Contents</vt:lpstr>
      <vt:lpstr>SoftUni Diamond Partners</vt:lpstr>
      <vt:lpstr>Static Members</vt:lpstr>
      <vt:lpstr>Static Members</vt:lpstr>
      <vt:lpstr>Static vs. Non-Static</vt:lpstr>
      <vt:lpstr>Static Counter – Example</vt:lpstr>
      <vt:lpstr>Static Members – Example</vt:lpstr>
      <vt:lpstr>Static Members – Example (2)</vt:lpstr>
      <vt:lpstr>Static Members</vt:lpstr>
      <vt:lpstr>Indexers</vt:lpstr>
      <vt:lpstr>Indexers</vt:lpstr>
      <vt:lpstr>Indexers – Example</vt:lpstr>
      <vt:lpstr>Indexers – Example (2)</vt:lpstr>
      <vt:lpstr>Indexers</vt:lpstr>
      <vt:lpstr>Operators Overloading</vt:lpstr>
      <vt:lpstr>Overloading Operators</vt:lpstr>
      <vt:lpstr>Overloading Operators (2)</vt:lpstr>
      <vt:lpstr>Overloading Operators – Example</vt:lpstr>
      <vt:lpstr>Overloading Operators – Example (2)</vt:lpstr>
      <vt:lpstr>Overloading Operators</vt:lpstr>
      <vt:lpstr>Namespaces</vt:lpstr>
      <vt:lpstr>Namespaces</vt:lpstr>
      <vt:lpstr>Including Namespaces</vt:lpstr>
      <vt:lpstr>Including Namespaces (2)</vt:lpstr>
      <vt:lpstr>Defining Namespaces</vt:lpstr>
      <vt:lpstr>Defining Namespaces (2)</vt:lpstr>
      <vt:lpstr>Namespaces – Example</vt:lpstr>
      <vt:lpstr>Namespaces – Example (2)</vt:lpstr>
      <vt:lpstr>Namespaces – Example (3)</vt:lpstr>
      <vt:lpstr>Namespaces</vt:lpstr>
      <vt:lpstr>Summary</vt:lpstr>
      <vt:lpstr>OOP – Static Members and Namespaces</vt:lpstr>
      <vt:lpstr>License</vt:lpstr>
      <vt:lpstr>Free Trainings @ Software University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OOP - Static Members and Namespaces</dc:title>
  <dc:subject>Software Development Course</dc:subject>
  <dc:creator/>
  <cp:keywords>OOP, Static, members, namespaces, programming, SoftUni, Software University, programming, software development, software engineering, course, SoftUni, Software University, education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2014-09-17T11:46:13Z</dcterms:modified>
  <cp:category>OOP, programming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